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44"/>
  </p:notesMasterIdLst>
  <p:handoutMasterIdLst>
    <p:handoutMasterId r:id="rId45"/>
  </p:handoutMasterIdLst>
  <p:sldIdLst>
    <p:sldId id="256" r:id="rId2"/>
    <p:sldId id="370" r:id="rId3"/>
    <p:sldId id="381" r:id="rId4"/>
    <p:sldId id="357" r:id="rId5"/>
    <p:sldId id="395" r:id="rId6"/>
    <p:sldId id="376" r:id="rId7"/>
    <p:sldId id="375" r:id="rId8"/>
    <p:sldId id="382" r:id="rId9"/>
    <p:sldId id="371" r:id="rId10"/>
    <p:sldId id="265" r:id="rId11"/>
    <p:sldId id="266" r:id="rId12"/>
    <p:sldId id="267" r:id="rId13"/>
    <p:sldId id="399" r:id="rId14"/>
    <p:sldId id="373" r:id="rId15"/>
    <p:sldId id="404" r:id="rId16"/>
    <p:sldId id="405" r:id="rId17"/>
    <p:sldId id="396" r:id="rId18"/>
    <p:sldId id="385" r:id="rId19"/>
    <p:sldId id="386" r:id="rId20"/>
    <p:sldId id="407" r:id="rId21"/>
    <p:sldId id="408" r:id="rId22"/>
    <p:sldId id="409" r:id="rId23"/>
    <p:sldId id="410" r:id="rId24"/>
    <p:sldId id="411" r:id="rId25"/>
    <p:sldId id="412" r:id="rId26"/>
    <p:sldId id="406" r:id="rId27"/>
    <p:sldId id="359" r:id="rId28"/>
    <p:sldId id="387" r:id="rId29"/>
    <p:sldId id="397" r:id="rId30"/>
    <p:sldId id="389" r:id="rId31"/>
    <p:sldId id="398" r:id="rId32"/>
    <p:sldId id="391" r:id="rId33"/>
    <p:sldId id="392" r:id="rId34"/>
    <p:sldId id="393" r:id="rId35"/>
    <p:sldId id="394" r:id="rId36"/>
    <p:sldId id="286" r:id="rId37"/>
    <p:sldId id="377" r:id="rId38"/>
    <p:sldId id="400" r:id="rId39"/>
    <p:sldId id="401" r:id="rId40"/>
    <p:sldId id="402" r:id="rId41"/>
    <p:sldId id="403" r:id="rId42"/>
    <p:sldId id="378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CCCCFF"/>
    <a:srgbClr val="993300"/>
    <a:srgbClr val="FFFFCC"/>
    <a:srgbClr val="99CCFF"/>
    <a:srgbClr val="0033CC"/>
    <a:srgbClr val="008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74802A-381B-458B-A6BF-7E13D798C0FE}" v="646" dt="2021-08-29T15:54:09.2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595" autoAdjust="0"/>
  </p:normalViewPr>
  <p:slideViewPr>
    <p:cSldViewPr snapToGrid="0">
      <p:cViewPr varScale="1">
        <p:scale>
          <a:sx n="88" d="100"/>
          <a:sy n="88" d="100"/>
        </p:scale>
        <p:origin x="96" y="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anose="020B060403050404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anose="020B060403050404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anose="020B060403050404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anose="020B0604030504040204" pitchFamily="34" charset="0"/>
              </a:defRPr>
            </a:lvl1pPr>
          </a:lstStyle>
          <a:p>
            <a:fld id="{72DCB4A7-70F9-4CDA-A95F-9484DDE843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96146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756B33-3FEE-4A77-81B0-F0DF91D06691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A23586-0798-412B-9A1B-3C474DB23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568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Practice problems</a:t>
            </a:r>
            <a:r>
              <a:rPr lang="en-US" baseline="0" dirty="0"/>
              <a:t> </a:t>
            </a:r>
            <a:r>
              <a:rPr lang="en-US" baseline="0"/>
              <a:t>on Worksheet #1.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23586-0798-412B-9A1B-3C474DB23A6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293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CCCC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69987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CCCC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69988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6998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6999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anose="05000000000000000000" pitchFamily="2" charset="2"/>
              <a:buNone/>
              <a:defRPr sz="33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69991" name="Rectangle 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69992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3912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69993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391275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fld id="{8B699445-098A-4947-BECD-A9A5E33BB2C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18369F-65B1-45D6-B74B-3CF3DF6FB4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2761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533400"/>
            <a:ext cx="192405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533400"/>
            <a:ext cx="561975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776AC3-52C7-4C41-BA52-0784AD1F73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8014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1D1067-6680-45BF-BAA1-7947DF7D50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9758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3D0BB5-3E10-417F-9C4C-2FC7BC003D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093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285C1-FB70-4592-829B-69ED9879D7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4542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78E6F5-B410-46BE-9383-0CCAD411D1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6859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B962B-D1E3-4140-943C-43B51228E9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9879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2151B5-7011-40E1-88E4-EBBD275E75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4035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E6C1C2-08FF-4ABE-B58A-3B8702BF43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0205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26DEF2-6041-436E-97BF-8DB1A506DD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1625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7696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76962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68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91275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68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3975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68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C4CB102D-49B9-4150-8E6F-45ECD406B341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68967" name="Group 7"/>
          <p:cNvGrpSpPr>
            <a:grpSpLocks/>
          </p:cNvGrpSpPr>
          <p:nvPr/>
        </p:nvGrpSpPr>
        <p:grpSpPr bwMode="auto">
          <a:xfrm>
            <a:off x="168275" y="228600"/>
            <a:ext cx="8823325" cy="6096000"/>
            <a:chOff x="106" y="144"/>
            <a:chExt cx="5558" cy="3840"/>
          </a:xfrm>
        </p:grpSpPr>
        <p:sp>
          <p:nvSpPr>
            <p:cNvPr id="168968" name="AutoShape 8"/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68969" name="Line 9"/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anose="020B0A0402010202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anose="020B0A0402010202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anose="020B0A0402010202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anose="020B0A040201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anose="020B0A040201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anose="020B0A040201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anose="020B0A040201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anose="020B0A040201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anose="05000000000000000000" pitchFamily="2" charset="2"/>
        <a:buChar char="l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0.png"/><Relationship Id="rId4" Type="http://schemas.openxmlformats.org/officeDocument/2006/relationships/image" Target="../media/image1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3" Type="http://schemas.openxmlformats.org/officeDocument/2006/relationships/image" Target="../media/image191.png"/><Relationship Id="rId7" Type="http://schemas.openxmlformats.org/officeDocument/2006/relationships/image" Target="../media/image230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image" Target="../media/image210.png"/><Relationship Id="rId4" Type="http://schemas.openxmlformats.org/officeDocument/2006/relationships/image" Target="../media/image20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7" Type="http://schemas.openxmlformats.org/officeDocument/2006/relationships/image" Target="../media/image18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0.png"/><Relationship Id="rId5" Type="http://schemas.openxmlformats.org/officeDocument/2006/relationships/image" Target="../media/image20.wm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340.png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3.bin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7" name="Rectangle 5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3200" dirty="0"/>
              <a:t>Motion in One Dimension</a:t>
            </a:r>
            <a:br>
              <a:rPr lang="en-US" altLang="en-US" sz="2900" dirty="0"/>
            </a:br>
            <a:r>
              <a:rPr lang="en-US" altLang="en-US" sz="2400" dirty="0"/>
              <a:t>(Velocity/Speed vs. Time)</a:t>
            </a:r>
            <a:br>
              <a:rPr lang="en-US" altLang="en-US" sz="2400" dirty="0"/>
            </a:br>
            <a:r>
              <a:rPr lang="en-US" altLang="en-US" sz="2400" dirty="0"/>
              <a:t>Chapter 5.2</a:t>
            </a:r>
            <a:endParaRPr lang="en-US" altLang="en-US" sz="2900" dirty="0"/>
          </a:p>
        </p:txBody>
      </p:sp>
      <p:pic>
        <p:nvPicPr>
          <p:cNvPr id="2104" name="Picture 56" descr="The fastest man in the world: Maurice Green, world champion and world record holder, wins the 100 m final &lt;BR&gt;- TIMOTHY CLARY/AF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3355975"/>
            <a:ext cx="3360738" cy="224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321734"/>
            <a:ext cx="8178799" cy="1135737"/>
          </a:xfrm>
        </p:spPr>
        <p:txBody>
          <a:bodyPr>
            <a:normAutofit/>
          </a:bodyPr>
          <a:lstStyle/>
          <a:p>
            <a:r>
              <a:rPr lang="en-US" altLang="en-US" sz="3100">
                <a:uFillTx/>
              </a:rPr>
              <a:t>Example #1</a:t>
            </a:r>
            <a:endParaRPr lang="en-US" sz="310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782981"/>
            <a:ext cx="3357879" cy="4393982"/>
          </a:xfrm>
        </p:spPr>
        <p:txBody>
          <a:bodyPr>
            <a:normAutofit lnSpcReduction="10000"/>
          </a:bodyPr>
          <a:lstStyle/>
          <a:p>
            <a:r>
              <a:rPr lang="en-US" sz="1700" dirty="0">
                <a:uFillTx/>
              </a:rPr>
              <a:t>The graph below shows the relationship between velocity and time for a car traveling in a straight line. </a:t>
            </a:r>
          </a:p>
          <a:p>
            <a:pPr lvl="1"/>
            <a:r>
              <a:rPr lang="en-US" sz="1700" dirty="0">
                <a:uFillTx/>
              </a:rPr>
              <a:t>Determine the acceleration during the first 4 seconds of travel.</a:t>
            </a:r>
          </a:p>
          <a:p>
            <a:pPr lvl="1"/>
            <a:r>
              <a:rPr lang="en-US" sz="1700" dirty="0">
                <a:uFillTx/>
              </a:rPr>
              <a:t>Determine the acceleration during the last 4 seconds of travel.</a:t>
            </a:r>
          </a:p>
          <a:p>
            <a:pPr lvl="1"/>
            <a:r>
              <a:rPr lang="en-US" sz="1700" dirty="0">
                <a:uFillTx/>
              </a:rPr>
              <a:t>Determine the overall acceleration for the full 8 seconds of travel.</a:t>
            </a:r>
          </a:p>
          <a:p>
            <a:pPr lvl="1"/>
            <a:r>
              <a:rPr lang="en-US" sz="1700" dirty="0">
                <a:uFillTx/>
              </a:rPr>
              <a:t>Determine the displacement from 0 - 8 seconds.</a:t>
            </a:r>
          </a:p>
        </p:txBody>
      </p:sp>
      <p:grpSp>
        <p:nvGrpSpPr>
          <p:cNvPr id="35" name="Group 34"/>
          <p:cNvGrpSpPr>
            <a:grpSpLocks noGrp="1" noUngrp="1" noRot="1" noChangeAspect="1" noMove="1" noResize="1"/>
          </p:cNvGrpSpPr>
          <p:nvPr/>
        </p:nvGrpSpPr>
        <p:grpSpPr>
          <a:xfrm>
            <a:off x="0" y="4601497"/>
            <a:ext cx="760545" cy="2017580"/>
            <a:chOff x="0" y="4601497"/>
            <a:chExt cx="1014060" cy="2017580"/>
          </a:xfrm>
        </p:grpSpPr>
        <p:sp>
          <p:nvSpPr>
            <p:cNvPr id="36" name="Isosceles Triangle 35"/>
            <p:cNvSpPr>
              <a:spLocks/>
            </p:cNvSpPr>
            <p:nvPr/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uFillTx/>
              </a:endParaRPr>
            </a:p>
          </p:txBody>
        </p:sp>
        <p:sp>
          <p:nvSpPr>
            <p:cNvPr id="37" name="Rectangle 36"/>
            <p:cNvSpPr>
              <a:spLocks/>
            </p:cNvSpPr>
            <p:nvPr/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uFillTx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1490" y="2554771"/>
            <a:ext cx="4689909" cy="2818312"/>
          </a:xfrm>
          <a:prstGeom prst="rect">
            <a:avLst/>
          </a:prstGeom>
        </p:spPr>
      </p:pic>
      <p:grpSp>
        <p:nvGrpSpPr>
          <p:cNvPr id="39" name="Group 38"/>
          <p:cNvGrpSpPr>
            <a:grpSpLocks noGrp="1" noUngrp="1" noRot="1" noChangeAspect="1" noMove="1" noResize="1"/>
          </p:cNvGrpSpPr>
          <p:nvPr/>
        </p:nvGrpSpPr>
        <p:grpSpPr>
          <a:xfrm>
            <a:off x="8414467" y="1"/>
            <a:ext cx="729532" cy="1935307"/>
            <a:chOff x="10918968" y="713127"/>
            <a:chExt cx="1273032" cy="2532832"/>
          </a:xfrm>
        </p:grpSpPr>
        <p:sp>
          <p:nvSpPr>
            <p:cNvPr id="40" name="Rectangle 39"/>
            <p:cNvSpPr>
              <a:spLocks/>
            </p:cNvSpPr>
            <p:nvPr/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uFillTx/>
              </a:endParaRPr>
            </a:p>
          </p:txBody>
        </p:sp>
        <p:sp>
          <p:nvSpPr>
            <p:cNvPr id="41" name="Isosceles Triangle 40"/>
            <p:cNvSpPr>
              <a:spLocks/>
            </p:cNvSpPr>
            <p:nvPr/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uFillTx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321734"/>
            <a:ext cx="8178799" cy="595535"/>
          </a:xfrm>
        </p:spPr>
        <p:txBody>
          <a:bodyPr>
            <a:normAutofit/>
          </a:bodyPr>
          <a:lstStyle/>
          <a:p>
            <a:r>
              <a:rPr lang="en-US" altLang="en-US" sz="3100" dirty="0">
                <a:uFillTx/>
              </a:rPr>
              <a:t>Example #1(Cont.):</a:t>
            </a:r>
            <a:endParaRPr lang="en-US" sz="3100" dirty="0">
              <a:uFillTx/>
            </a:endParaRPr>
          </a:p>
        </p:txBody>
      </p:sp>
      <p:grpSp>
        <p:nvGrpSpPr>
          <p:cNvPr id="35" name="Group 34"/>
          <p:cNvGrpSpPr>
            <a:grpSpLocks noGrp="1" noUngrp="1" noRot="1" noChangeAspect="1" noMove="1" noResize="1"/>
          </p:cNvGrpSpPr>
          <p:nvPr/>
        </p:nvGrpSpPr>
        <p:grpSpPr>
          <a:xfrm>
            <a:off x="0" y="4601497"/>
            <a:ext cx="760545" cy="2017580"/>
            <a:chOff x="0" y="4601497"/>
            <a:chExt cx="1014060" cy="2017580"/>
          </a:xfrm>
        </p:grpSpPr>
        <p:sp>
          <p:nvSpPr>
            <p:cNvPr id="36" name="Isosceles Triangle 35"/>
            <p:cNvSpPr>
              <a:spLocks/>
            </p:cNvSpPr>
            <p:nvPr/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uFillTx/>
              </a:endParaRPr>
            </a:p>
          </p:txBody>
        </p:sp>
        <p:sp>
          <p:nvSpPr>
            <p:cNvPr id="37" name="Rectangle 36"/>
            <p:cNvSpPr>
              <a:spLocks/>
            </p:cNvSpPr>
            <p:nvPr/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uFillTx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6119" y="2303635"/>
            <a:ext cx="4689909" cy="2818312"/>
          </a:xfrm>
          <a:prstGeom prst="rect">
            <a:avLst/>
          </a:prstGeom>
        </p:spPr>
      </p:pic>
      <p:grpSp>
        <p:nvGrpSpPr>
          <p:cNvPr id="39" name="Group 38"/>
          <p:cNvGrpSpPr>
            <a:grpSpLocks noGrp="1" noUngrp="1" noRot="1" noChangeAspect="1" noMove="1" noResize="1"/>
          </p:cNvGrpSpPr>
          <p:nvPr/>
        </p:nvGrpSpPr>
        <p:grpSpPr>
          <a:xfrm>
            <a:off x="8414467" y="1"/>
            <a:ext cx="729532" cy="1935307"/>
            <a:chOff x="10918968" y="713127"/>
            <a:chExt cx="1273032" cy="2532832"/>
          </a:xfrm>
        </p:grpSpPr>
        <p:sp>
          <p:nvSpPr>
            <p:cNvPr id="40" name="Rectangle 39"/>
            <p:cNvSpPr>
              <a:spLocks/>
            </p:cNvSpPr>
            <p:nvPr/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uFillTx/>
              </a:endParaRPr>
            </a:p>
          </p:txBody>
        </p:sp>
        <p:sp>
          <p:nvSpPr>
            <p:cNvPr id="41" name="Isosceles Triangle 40"/>
            <p:cNvSpPr>
              <a:spLocks/>
            </p:cNvSpPr>
            <p:nvPr/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uFillTx/>
              </a:endParaRPr>
            </a:p>
          </p:txBody>
        </p:sp>
      </p:grpSp>
      <p:sp>
        <p:nvSpPr>
          <p:cNvPr id="6" name="Action Button: Blank 5">
            <a:hlinkClick r:id="" action="ppaction://noaction" highlightClick="1"/>
          </p:cNvPr>
          <p:cNvSpPr>
            <a:spLocks/>
          </p:cNvSpPr>
          <p:nvPr/>
        </p:nvSpPr>
        <p:spPr bwMode="auto">
          <a:xfrm>
            <a:off x="5392728" y="4129372"/>
            <a:ext cx="486194" cy="406944"/>
          </a:xfrm>
          <a:prstGeom prst="actionButtonBlank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</a:rPr>
              <a:t>5m</a:t>
            </a:r>
          </a:p>
        </p:txBody>
      </p:sp>
      <p:sp>
        <p:nvSpPr>
          <p:cNvPr id="23" name="Action Button: Blank 22">
            <a:hlinkClick r:id="" action="ppaction://noaction" highlightClick="1"/>
          </p:cNvPr>
          <p:cNvSpPr>
            <a:spLocks/>
          </p:cNvSpPr>
          <p:nvPr/>
        </p:nvSpPr>
        <p:spPr bwMode="auto">
          <a:xfrm>
            <a:off x="5878922" y="4129372"/>
            <a:ext cx="486194" cy="406944"/>
          </a:xfrm>
          <a:prstGeom prst="actionButtonBlank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</a:rPr>
              <a:t>5m</a:t>
            </a:r>
          </a:p>
        </p:txBody>
      </p:sp>
      <p:sp>
        <p:nvSpPr>
          <p:cNvPr id="24" name="Action Button: Blank 23">
            <a:hlinkClick r:id="" action="ppaction://noaction" highlightClick="1"/>
          </p:cNvPr>
          <p:cNvSpPr>
            <a:spLocks/>
          </p:cNvSpPr>
          <p:nvPr/>
        </p:nvSpPr>
        <p:spPr bwMode="auto">
          <a:xfrm>
            <a:off x="6365116" y="4129372"/>
            <a:ext cx="486194" cy="406944"/>
          </a:xfrm>
          <a:prstGeom prst="actionButtonBlank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</a:rPr>
              <a:t>5m</a:t>
            </a:r>
          </a:p>
        </p:txBody>
      </p:sp>
      <p:sp>
        <p:nvSpPr>
          <p:cNvPr id="25" name="Action Button: Blank 24">
            <a:hlinkClick r:id="" action="ppaction://noaction" highlightClick="1"/>
          </p:cNvPr>
          <p:cNvSpPr>
            <a:spLocks/>
          </p:cNvSpPr>
          <p:nvPr/>
        </p:nvSpPr>
        <p:spPr bwMode="auto">
          <a:xfrm>
            <a:off x="6853539" y="4129372"/>
            <a:ext cx="486194" cy="406944"/>
          </a:xfrm>
          <a:prstGeom prst="actionButtonBlank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</a:rPr>
              <a:t>5m</a:t>
            </a:r>
          </a:p>
        </p:txBody>
      </p:sp>
      <p:sp>
        <p:nvSpPr>
          <p:cNvPr id="26" name="Action Button: Blank 25">
            <a:hlinkClick r:id="" action="ppaction://noaction" highlightClick="1"/>
          </p:cNvPr>
          <p:cNvSpPr>
            <a:spLocks/>
          </p:cNvSpPr>
          <p:nvPr/>
        </p:nvSpPr>
        <p:spPr bwMode="auto">
          <a:xfrm>
            <a:off x="7345246" y="4129372"/>
            <a:ext cx="486194" cy="406944"/>
          </a:xfrm>
          <a:prstGeom prst="actionButtonBlank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</a:rPr>
              <a:t>5m</a:t>
            </a:r>
          </a:p>
        </p:txBody>
      </p:sp>
      <p:sp>
        <p:nvSpPr>
          <p:cNvPr id="27" name="Action Button: Blank 26">
            <a:hlinkClick r:id="" action="ppaction://noaction" highlightClick="1"/>
          </p:cNvPr>
          <p:cNvSpPr>
            <a:spLocks/>
          </p:cNvSpPr>
          <p:nvPr/>
        </p:nvSpPr>
        <p:spPr bwMode="auto">
          <a:xfrm>
            <a:off x="7831440" y="4129372"/>
            <a:ext cx="486194" cy="406944"/>
          </a:xfrm>
          <a:prstGeom prst="actionButtonBlank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</a:rPr>
              <a:t>5m</a:t>
            </a:r>
          </a:p>
        </p:txBody>
      </p:sp>
      <p:sp>
        <p:nvSpPr>
          <p:cNvPr id="28" name="Action Button: Blank 27">
            <a:hlinkClick r:id="" action="ppaction://noaction" highlightClick="1"/>
          </p:cNvPr>
          <p:cNvSpPr>
            <a:spLocks/>
          </p:cNvSpPr>
          <p:nvPr/>
        </p:nvSpPr>
        <p:spPr bwMode="auto">
          <a:xfrm>
            <a:off x="5876693" y="3715705"/>
            <a:ext cx="486194" cy="406944"/>
          </a:xfrm>
          <a:prstGeom prst="actionButtonBlank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</a:rPr>
              <a:t>5m</a:t>
            </a:r>
          </a:p>
        </p:txBody>
      </p:sp>
      <p:sp>
        <p:nvSpPr>
          <p:cNvPr id="29" name="Action Button: Blank 28">
            <a:hlinkClick r:id="" action="ppaction://noaction" highlightClick="1"/>
          </p:cNvPr>
          <p:cNvSpPr>
            <a:spLocks/>
          </p:cNvSpPr>
          <p:nvPr/>
        </p:nvSpPr>
        <p:spPr bwMode="auto">
          <a:xfrm>
            <a:off x="6365116" y="3715705"/>
            <a:ext cx="486194" cy="406944"/>
          </a:xfrm>
          <a:prstGeom prst="actionButtonBlank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</a:rPr>
              <a:t>5m</a:t>
            </a:r>
          </a:p>
        </p:txBody>
      </p:sp>
      <p:sp>
        <p:nvSpPr>
          <p:cNvPr id="30" name="Action Button: Blank 29">
            <a:hlinkClick r:id="" action="ppaction://noaction" highlightClick="1"/>
          </p:cNvPr>
          <p:cNvSpPr>
            <a:spLocks/>
          </p:cNvSpPr>
          <p:nvPr/>
        </p:nvSpPr>
        <p:spPr bwMode="auto">
          <a:xfrm>
            <a:off x="6851310" y="3715704"/>
            <a:ext cx="486194" cy="406944"/>
          </a:xfrm>
          <a:prstGeom prst="actionButtonBlank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</a:rPr>
              <a:t>5m</a:t>
            </a:r>
          </a:p>
        </p:txBody>
      </p:sp>
      <p:sp>
        <p:nvSpPr>
          <p:cNvPr id="31" name="Action Button: Blank 30">
            <a:hlinkClick r:id="" action="ppaction://noaction" highlightClick="1"/>
          </p:cNvPr>
          <p:cNvSpPr>
            <a:spLocks/>
          </p:cNvSpPr>
          <p:nvPr/>
        </p:nvSpPr>
        <p:spPr bwMode="auto">
          <a:xfrm>
            <a:off x="7345246" y="3713440"/>
            <a:ext cx="486194" cy="406944"/>
          </a:xfrm>
          <a:prstGeom prst="actionButtonBlank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</a:rPr>
              <a:t>5m</a:t>
            </a:r>
          </a:p>
        </p:txBody>
      </p:sp>
      <p:sp>
        <p:nvSpPr>
          <p:cNvPr id="32" name="Action Button: Blank 31">
            <a:hlinkClick r:id="" action="ppaction://noaction" highlightClick="1"/>
          </p:cNvPr>
          <p:cNvSpPr>
            <a:spLocks/>
          </p:cNvSpPr>
          <p:nvPr/>
        </p:nvSpPr>
        <p:spPr bwMode="auto">
          <a:xfrm>
            <a:off x="6360656" y="3297576"/>
            <a:ext cx="486194" cy="406944"/>
          </a:xfrm>
          <a:prstGeom prst="actionButtonBlank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</a:rPr>
              <a:t>5m</a:t>
            </a:r>
          </a:p>
        </p:txBody>
      </p:sp>
      <p:sp>
        <p:nvSpPr>
          <p:cNvPr id="34" name="Action Button: Blank 33">
            <a:hlinkClick r:id="" action="ppaction://noaction" highlightClick="1"/>
          </p:cNvPr>
          <p:cNvSpPr>
            <a:spLocks/>
          </p:cNvSpPr>
          <p:nvPr/>
        </p:nvSpPr>
        <p:spPr bwMode="auto">
          <a:xfrm>
            <a:off x="6854592" y="3299346"/>
            <a:ext cx="486194" cy="406944"/>
          </a:xfrm>
          <a:prstGeom prst="actionButtonBlank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</a:rPr>
              <a:t>5m</a:t>
            </a: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 flipH="1">
            <a:off x="4897616" y="4120384"/>
            <a:ext cx="492883" cy="413848"/>
          </a:xfrm>
          <a:prstGeom prst="rtTriangle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</a:rPr>
              <a:t>2.5m</a:t>
            </a:r>
          </a:p>
        </p:txBody>
      </p:sp>
      <p:sp>
        <p:nvSpPr>
          <p:cNvPr id="38" name="Right Triangle 37"/>
          <p:cNvSpPr>
            <a:spLocks/>
          </p:cNvSpPr>
          <p:nvPr/>
        </p:nvSpPr>
        <p:spPr bwMode="auto">
          <a:xfrm flipH="1">
            <a:off x="5376593" y="3709117"/>
            <a:ext cx="492883" cy="413848"/>
          </a:xfrm>
          <a:prstGeom prst="rtTriangle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</a:rPr>
              <a:t>2.5m</a:t>
            </a:r>
          </a:p>
        </p:txBody>
      </p:sp>
      <p:sp>
        <p:nvSpPr>
          <p:cNvPr id="42" name="Right Triangle 41"/>
          <p:cNvSpPr>
            <a:spLocks/>
          </p:cNvSpPr>
          <p:nvPr/>
        </p:nvSpPr>
        <p:spPr bwMode="auto">
          <a:xfrm flipH="1">
            <a:off x="5862529" y="3291714"/>
            <a:ext cx="492883" cy="413848"/>
          </a:xfrm>
          <a:prstGeom prst="rtTriangle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</a:rPr>
              <a:t>2.5m</a:t>
            </a:r>
          </a:p>
        </p:txBody>
      </p:sp>
      <p:sp>
        <p:nvSpPr>
          <p:cNvPr id="43" name="Right Triangle 42"/>
          <p:cNvSpPr>
            <a:spLocks/>
          </p:cNvSpPr>
          <p:nvPr/>
        </p:nvSpPr>
        <p:spPr bwMode="auto">
          <a:xfrm flipH="1">
            <a:off x="6348465" y="2873992"/>
            <a:ext cx="492883" cy="413848"/>
          </a:xfrm>
          <a:prstGeom prst="rtTriangle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</a:rPr>
              <a:t>2.5m</a:t>
            </a:r>
          </a:p>
        </p:txBody>
      </p:sp>
      <p:sp>
        <p:nvSpPr>
          <p:cNvPr id="44" name="Right Triangle 43"/>
          <p:cNvSpPr>
            <a:spLocks/>
          </p:cNvSpPr>
          <p:nvPr/>
        </p:nvSpPr>
        <p:spPr bwMode="auto">
          <a:xfrm>
            <a:off x="6851310" y="2873992"/>
            <a:ext cx="492883" cy="413848"/>
          </a:xfrm>
          <a:prstGeom prst="rtTriangle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</a:rPr>
              <a:t>2.5m</a:t>
            </a:r>
          </a:p>
        </p:txBody>
      </p:sp>
      <p:sp>
        <p:nvSpPr>
          <p:cNvPr id="45" name="Right Triangle 44"/>
          <p:cNvSpPr>
            <a:spLocks/>
          </p:cNvSpPr>
          <p:nvPr/>
        </p:nvSpPr>
        <p:spPr bwMode="auto">
          <a:xfrm>
            <a:off x="7344193" y="3291714"/>
            <a:ext cx="492883" cy="413848"/>
          </a:xfrm>
          <a:prstGeom prst="rtTriangle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</a:rPr>
              <a:t>2.5m</a:t>
            </a:r>
          </a:p>
        </p:txBody>
      </p:sp>
      <p:sp>
        <p:nvSpPr>
          <p:cNvPr id="46" name="Right Triangle 45"/>
          <p:cNvSpPr>
            <a:spLocks/>
          </p:cNvSpPr>
          <p:nvPr/>
        </p:nvSpPr>
        <p:spPr bwMode="auto">
          <a:xfrm>
            <a:off x="7838657" y="3708126"/>
            <a:ext cx="492883" cy="413848"/>
          </a:xfrm>
          <a:prstGeom prst="rtTriangle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</a:rPr>
              <a:t>2.5m</a:t>
            </a:r>
          </a:p>
        </p:txBody>
      </p:sp>
      <p:sp>
        <p:nvSpPr>
          <p:cNvPr id="47" name="Right Triangle 46"/>
          <p:cNvSpPr>
            <a:spLocks/>
          </p:cNvSpPr>
          <p:nvPr/>
        </p:nvSpPr>
        <p:spPr bwMode="auto">
          <a:xfrm>
            <a:off x="8327928" y="4124707"/>
            <a:ext cx="492883" cy="413848"/>
          </a:xfrm>
          <a:prstGeom prst="rtTriangle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</a:rPr>
              <a:t>2.5m</a:t>
            </a:r>
          </a:p>
        </p:txBody>
      </p:sp>
      <p:sp>
        <p:nvSpPr>
          <p:cNvPr id="8" name="Arrow: Right 7"/>
          <p:cNvSpPr>
            <a:spLocks/>
          </p:cNvSpPr>
          <p:nvPr/>
        </p:nvSpPr>
        <p:spPr bwMode="auto">
          <a:xfrm>
            <a:off x="3355419" y="6508825"/>
            <a:ext cx="1161661" cy="232784"/>
          </a:xfrm>
          <a:prstGeom prst="rightArrow">
            <a:avLst/>
          </a:prstGeom>
          <a:solidFill>
            <a:srgbClr val="0033CC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nector: Curved 9"/>
          <p:cNvCxnSpPr>
            <a:cxnSpLocks/>
          </p:cNvCxnSpPr>
          <p:nvPr/>
        </p:nvCxnSpPr>
        <p:spPr bwMode="auto">
          <a:xfrm rot="10800000">
            <a:off x="5630250" y="4422551"/>
            <a:ext cx="788804" cy="992212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59" name="Connector: Curved 58"/>
          <p:cNvCxnSpPr>
            <a:stCxn id="57" idx="1"/>
            <a:endCxn id="7" idx="3"/>
          </p:cNvCxnSpPr>
          <p:nvPr/>
        </p:nvCxnSpPr>
        <p:spPr bwMode="auto">
          <a:xfrm rot="10800000" flipH="1" flipV="1">
            <a:off x="5139521" y="1906194"/>
            <a:ext cx="4535" cy="2628037"/>
          </a:xfrm>
          <a:prstGeom prst="curvedConnector4">
            <a:avLst>
              <a:gd name="adj1" fmla="val -18810628"/>
              <a:gd name="adj2" fmla="val 10869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117">
                <a:extLst>
                  <a:ext uri="{FF2B5EF4-FFF2-40B4-BE49-F238E27FC236}">
                    <a16:creationId xmlns:a16="http://schemas.microsoft.com/office/drawing/2014/main" id="{DB0954EB-F8B5-468E-8453-30ED547A37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4682" y="2022857"/>
                <a:ext cx="1538289" cy="365760"/>
              </a:xfrm>
              <a:prstGeom prst="rect">
                <a:avLst/>
              </a:prstGeom>
              <a:solidFill>
                <a:srgbClr val="CCCCFF"/>
              </a:solidFill>
              <a:ln>
                <a:solidFill>
                  <a:srgbClr val="002060"/>
                </a:solidFill>
              </a:ln>
              <a:effectLst/>
            </p:spPr>
            <p:txBody>
              <a:bodyPr anchor="ctr"/>
              <a:lstStyle>
                <a:lvl1pPr marL="342900" indent="-3429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80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𝑎</m:t>
                      </m:r>
                      <m:r>
                        <a:rPr lang="en-US" altLang="en-US" sz="180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=5 </m:t>
                      </m:r>
                      <m:r>
                        <a:rPr lang="en-US" altLang="en-US" sz="1800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𝑚</m:t>
                      </m:r>
                      <m:r>
                        <a:rPr lang="en-US" altLang="en-US" sz="1800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/</m:t>
                      </m:r>
                      <m:r>
                        <a:rPr lang="en-US" altLang="en-US" sz="1800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𝑠</m:t>
                      </m:r>
                      <m:r>
                        <a:rPr lang="en-US" altLang="en-US" sz="1800" i="1" baseline="30000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2</m:t>
                      </m:r>
                    </m:oMath>
                  </m:oMathPara>
                </a14:m>
                <a:endParaRPr lang="en-US" altLang="en-US" sz="1800" dirty="0">
                  <a:latin typeface="Verdana" panose="020B0604030504040204" pitchFamily="34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49" name="Rectangle 117">
                <a:extLst>
                  <a:ext uri="{FF2B5EF4-FFF2-40B4-BE49-F238E27FC236}">
                    <a16:creationId xmlns:a16="http://schemas.microsoft.com/office/drawing/2014/main" id="{DB0954EB-F8B5-468E-8453-30ED547A37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54682" y="2022857"/>
                <a:ext cx="1538289" cy="365760"/>
              </a:xfrm>
              <a:prstGeom prst="rect">
                <a:avLst/>
              </a:prstGeom>
              <a:blipFill>
                <a:blip r:embed="rId3"/>
                <a:stretch>
                  <a:fillRect b="-14516"/>
                </a:stretch>
              </a:blipFill>
              <a:ln>
                <a:solidFill>
                  <a:srgbClr val="002060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117">
                <a:extLst>
                  <a:ext uri="{FF2B5EF4-FFF2-40B4-BE49-F238E27FC236}">
                    <a16:creationId xmlns:a16="http://schemas.microsoft.com/office/drawing/2014/main" id="{45D961DD-C2E9-43FD-9792-6C77C9BDA5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5229" y="3559333"/>
                <a:ext cx="1677197" cy="365760"/>
              </a:xfrm>
              <a:prstGeom prst="rect">
                <a:avLst/>
              </a:prstGeom>
              <a:solidFill>
                <a:srgbClr val="CCCCFF"/>
              </a:solidFill>
              <a:ln>
                <a:solidFill>
                  <a:srgbClr val="002060"/>
                </a:solidFill>
              </a:ln>
              <a:effectLst/>
            </p:spPr>
            <p:txBody>
              <a:bodyPr anchor="ctr"/>
              <a:lstStyle>
                <a:lvl1pPr marL="342900" indent="-3429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80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𝑎</m:t>
                      </m:r>
                      <m:r>
                        <a:rPr lang="en-US" altLang="en-US" sz="180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=−5 </m:t>
                      </m:r>
                      <m:r>
                        <a:rPr lang="en-US" altLang="en-US" sz="1800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𝑚</m:t>
                      </m:r>
                      <m:r>
                        <a:rPr lang="en-US" altLang="en-US" sz="1800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/</m:t>
                      </m:r>
                      <m:r>
                        <a:rPr lang="en-US" altLang="en-US" sz="1800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𝑠</m:t>
                      </m:r>
                      <m:r>
                        <a:rPr lang="en-US" altLang="en-US" sz="1800" i="1" baseline="30000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2</m:t>
                      </m:r>
                    </m:oMath>
                  </m:oMathPara>
                </a14:m>
                <a:endParaRPr lang="en-US" altLang="en-US" sz="1800" dirty="0">
                  <a:latin typeface="Verdana" panose="020B0604030504040204" pitchFamily="34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51" name="Rectangle 117">
                <a:extLst>
                  <a:ext uri="{FF2B5EF4-FFF2-40B4-BE49-F238E27FC236}">
                    <a16:creationId xmlns:a16="http://schemas.microsoft.com/office/drawing/2014/main" id="{45D961DD-C2E9-43FD-9792-6C77C9BDA5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85229" y="3559333"/>
                <a:ext cx="1677197" cy="365760"/>
              </a:xfrm>
              <a:prstGeom prst="rect">
                <a:avLst/>
              </a:prstGeom>
              <a:blipFill>
                <a:blip r:embed="rId4"/>
                <a:stretch>
                  <a:fillRect b="-14516"/>
                </a:stretch>
              </a:blipFill>
              <a:ln>
                <a:solidFill>
                  <a:srgbClr val="002060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2A59C69-6892-4055-955E-DC3EAEEF7428}"/>
              </a:ext>
            </a:extLst>
          </p:cNvPr>
          <p:cNvSpPr txBox="1"/>
          <p:nvPr/>
        </p:nvSpPr>
        <p:spPr>
          <a:xfrm>
            <a:off x="303214" y="988508"/>
            <a:ext cx="4224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Acceleration from 0 – 4 seconds: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6E037E4-13CE-4880-B6B0-0D152B73B668}"/>
              </a:ext>
            </a:extLst>
          </p:cNvPr>
          <p:cNvSpPr txBox="1"/>
          <p:nvPr/>
        </p:nvSpPr>
        <p:spPr>
          <a:xfrm>
            <a:off x="303214" y="2498708"/>
            <a:ext cx="4224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Acceleration from 4 – 8 seconds: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008E6BA-1C31-497F-B96A-7CDF9FAD3A8B}"/>
              </a:ext>
            </a:extLst>
          </p:cNvPr>
          <p:cNvSpPr txBox="1"/>
          <p:nvPr/>
        </p:nvSpPr>
        <p:spPr>
          <a:xfrm>
            <a:off x="298511" y="4048002"/>
            <a:ext cx="4224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Acceleration from 0 – 8 seconds: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117">
                <a:extLst>
                  <a:ext uri="{FF2B5EF4-FFF2-40B4-BE49-F238E27FC236}">
                    <a16:creationId xmlns:a16="http://schemas.microsoft.com/office/drawing/2014/main" id="{9FC46189-6B04-4090-A2C0-1B979C956F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5229" y="5094058"/>
                <a:ext cx="1677197" cy="365760"/>
              </a:xfrm>
              <a:prstGeom prst="rect">
                <a:avLst/>
              </a:prstGeom>
              <a:solidFill>
                <a:srgbClr val="CCCCFF"/>
              </a:solidFill>
              <a:ln>
                <a:solidFill>
                  <a:srgbClr val="002060"/>
                </a:solidFill>
              </a:ln>
              <a:effectLst/>
            </p:spPr>
            <p:txBody>
              <a:bodyPr anchor="ctr"/>
              <a:lstStyle>
                <a:lvl1pPr marL="342900" indent="-3429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80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𝑎</m:t>
                      </m:r>
                      <m:r>
                        <a:rPr lang="en-US" altLang="en-US" sz="180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=0</m:t>
                      </m:r>
                    </m:oMath>
                  </m:oMathPara>
                </a14:m>
                <a:endParaRPr lang="en-US" altLang="en-US" sz="2000" dirty="0">
                  <a:latin typeface="Verdana" panose="020B0604030504040204" pitchFamily="34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55" name="Rectangle 117">
                <a:extLst>
                  <a:ext uri="{FF2B5EF4-FFF2-40B4-BE49-F238E27FC236}">
                    <a16:creationId xmlns:a16="http://schemas.microsoft.com/office/drawing/2014/main" id="{9FC46189-6B04-4090-A2C0-1B979C956F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85229" y="5094058"/>
                <a:ext cx="1677197" cy="3657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0E08CF80-007A-4F12-8920-DAEC7D37B72C}"/>
              </a:ext>
            </a:extLst>
          </p:cNvPr>
          <p:cNvSpPr txBox="1"/>
          <p:nvPr/>
        </p:nvSpPr>
        <p:spPr>
          <a:xfrm>
            <a:off x="292571" y="5554154"/>
            <a:ext cx="4224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Displacement from 0 – 8 seconds: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BE8BC9F-1323-410A-A2EC-1741E919DD40}"/>
                  </a:ext>
                </a:extLst>
              </p:cNvPr>
              <p:cNvSpPr txBox="1"/>
              <p:nvPr/>
            </p:nvSpPr>
            <p:spPr>
              <a:xfrm>
                <a:off x="803466" y="1340497"/>
                <a:ext cx="2189505" cy="6102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(20</m:t>
                          </m:r>
                          <m:box>
                            <m:box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den>
                              </m:f>
                            </m:e>
                          </m:box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−0</m:t>
                          </m:r>
                          <m:box>
                            <m:box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den>
                              </m:f>
                            </m:e>
                          </m:box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(4 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−0 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BE8BC9F-1323-410A-A2EC-1741E919DD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466" y="1340497"/>
                <a:ext cx="2189505" cy="6102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F15815E-9F1C-401F-82DE-FA0813D995E8}"/>
                  </a:ext>
                </a:extLst>
              </p:cNvPr>
              <p:cNvSpPr txBox="1"/>
              <p:nvPr/>
            </p:nvSpPr>
            <p:spPr>
              <a:xfrm>
                <a:off x="840412" y="2864585"/>
                <a:ext cx="2189505" cy="6102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(0</m:t>
                          </m:r>
                          <m:box>
                            <m:box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den>
                              </m:f>
                            </m:e>
                          </m:box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−20</m:t>
                          </m:r>
                          <m:box>
                            <m:box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den>
                              </m:f>
                            </m:e>
                          </m:box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(8 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F15815E-9F1C-401F-82DE-FA0813D995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412" y="2864585"/>
                <a:ext cx="2189505" cy="61029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87B74F6F-74B0-432C-A03B-5F94744B7E6A}"/>
                  </a:ext>
                </a:extLst>
              </p:cNvPr>
              <p:cNvSpPr txBox="1"/>
              <p:nvPr/>
            </p:nvSpPr>
            <p:spPr>
              <a:xfrm>
                <a:off x="806969" y="4417334"/>
                <a:ext cx="2189505" cy="6102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(0</m:t>
                          </m:r>
                          <m:box>
                            <m:box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den>
                              </m:f>
                            </m:e>
                          </m:box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−0</m:t>
                          </m:r>
                          <m:box>
                            <m:box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den>
                              </m:f>
                            </m:e>
                          </m:box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(8 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−0 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87B74F6F-74B0-432C-A03B-5F94744B7E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969" y="4417334"/>
                <a:ext cx="2189505" cy="61029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29960749-1844-4DF8-B10A-C858071608D3}"/>
                  </a:ext>
                </a:extLst>
              </p:cNvPr>
              <p:cNvSpPr txBox="1"/>
              <p:nvPr/>
            </p:nvSpPr>
            <p:spPr>
              <a:xfrm>
                <a:off x="840412" y="6017822"/>
                <a:ext cx="3070635" cy="3241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(8 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)(20</m:t>
                      </m:r>
                      <m:box>
                        <m:box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box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29960749-1844-4DF8-B10A-C858071608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412" y="6017822"/>
                <a:ext cx="3070635" cy="324191"/>
              </a:xfrm>
              <a:prstGeom prst="rect">
                <a:avLst/>
              </a:prstGeom>
              <a:blipFill>
                <a:blip r:embed="rId9"/>
                <a:stretch>
                  <a:fillRect r="-198" b="-2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117">
                <a:extLst>
                  <a:ext uri="{FF2B5EF4-FFF2-40B4-BE49-F238E27FC236}">
                    <a16:creationId xmlns:a16="http://schemas.microsoft.com/office/drawing/2014/main" id="{C8D514FC-CF04-4211-9BC0-35AD85D0CA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5229" y="6445452"/>
                <a:ext cx="1677197" cy="365760"/>
              </a:xfrm>
              <a:prstGeom prst="rect">
                <a:avLst/>
              </a:prstGeom>
              <a:solidFill>
                <a:srgbClr val="CCCCFF"/>
              </a:solidFill>
              <a:ln>
                <a:solidFill>
                  <a:srgbClr val="002060"/>
                </a:solidFill>
              </a:ln>
              <a:effectLst/>
            </p:spPr>
            <p:txBody>
              <a:bodyPr anchor="ctr"/>
              <a:lstStyle>
                <a:lvl1pPr marL="342900" indent="-3429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800" b="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𝑑</m:t>
                      </m:r>
                      <m:r>
                        <a:rPr lang="en-US" altLang="en-US" sz="180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=</m:t>
                      </m:r>
                      <m:r>
                        <a:rPr lang="en-US" altLang="en-US" sz="1800" b="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80 </m:t>
                      </m:r>
                      <m:r>
                        <a:rPr lang="en-US" altLang="en-US" sz="1800" b="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𝑚</m:t>
                      </m:r>
                    </m:oMath>
                  </m:oMathPara>
                </a14:m>
                <a:endParaRPr lang="en-US" altLang="en-US" sz="1800" dirty="0">
                  <a:latin typeface="Verdana" panose="020B0604030504040204" pitchFamily="34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64" name="Rectangle 117">
                <a:extLst>
                  <a:ext uri="{FF2B5EF4-FFF2-40B4-BE49-F238E27FC236}">
                    <a16:creationId xmlns:a16="http://schemas.microsoft.com/office/drawing/2014/main" id="{C8D514FC-CF04-4211-9BC0-35AD85D0CA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85229" y="6445452"/>
                <a:ext cx="1677197" cy="36576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5F290291-E9DD-4F58-AF29-629530C30619}"/>
                  </a:ext>
                </a:extLst>
              </p:cNvPr>
              <p:cNvSpPr txBox="1"/>
              <p:nvPr/>
            </p:nvSpPr>
            <p:spPr>
              <a:xfrm>
                <a:off x="6419177" y="5289604"/>
                <a:ext cx="2549144" cy="261451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rgbClr val="00206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1 </m:t>
                          </m:r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</m:e>
                      </m:d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box>
                            <m:box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den>
                              </m:f>
                            </m:e>
                          </m:box>
                        </m:e>
                      </m:d>
                      <m:r>
                        <a:rPr lang="en-US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 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5F290291-E9DD-4F58-AF29-629530C306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177" y="5289604"/>
                <a:ext cx="2549144" cy="261451"/>
              </a:xfrm>
              <a:prstGeom prst="rect">
                <a:avLst/>
              </a:prstGeom>
              <a:blipFill>
                <a:blip r:embed="rId11"/>
                <a:stretch>
                  <a:fillRect b="-4444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559B7AB2-4984-4A0B-8136-FC5195D50C06}"/>
                  </a:ext>
                </a:extLst>
              </p:cNvPr>
              <p:cNvSpPr txBox="1"/>
              <p:nvPr/>
            </p:nvSpPr>
            <p:spPr>
              <a:xfrm>
                <a:off x="5139520" y="1753853"/>
                <a:ext cx="3630407" cy="365760"/>
              </a:xfrm>
              <a:prstGeom prst="rect">
                <a:avLst/>
              </a:prstGeom>
              <a:solidFill>
                <a:srgbClr val="CCECFF"/>
              </a:solidFill>
              <a:ln>
                <a:solidFill>
                  <a:srgbClr val="002060"/>
                </a:solidFill>
              </a:ln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box>
                            <m:box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den>
                              </m:f>
                            </m:e>
                          </m:box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=2.5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559B7AB2-4984-4A0B-8136-FC5195D50C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9520" y="1753853"/>
                <a:ext cx="3630407" cy="365760"/>
              </a:xfrm>
              <a:prstGeom prst="rect">
                <a:avLst/>
              </a:prstGeom>
              <a:blipFill>
                <a:blip r:embed="rId12"/>
                <a:stretch>
                  <a:fillRect l="-1505" r="-1003" b="-8065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AAFDF1CA-D18A-4BA5-9C5E-4C960E1501C3}"/>
                  </a:ext>
                </a:extLst>
              </p:cNvPr>
              <p:cNvSpPr txBox="1"/>
              <p:nvPr/>
            </p:nvSpPr>
            <p:spPr>
              <a:xfrm>
                <a:off x="4734028" y="6464610"/>
                <a:ext cx="372175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2.5 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=80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AAFDF1CA-D18A-4BA5-9C5E-4C960E1501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4028" y="6464610"/>
                <a:ext cx="3721756" cy="276999"/>
              </a:xfrm>
              <a:prstGeom prst="rect">
                <a:avLst/>
              </a:prstGeom>
              <a:blipFill>
                <a:blip r:embed="rId13"/>
                <a:stretch>
                  <a:fillRect l="-2131" r="-1639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5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500"/>
                            </p:stCondLst>
                            <p:childTnLst>
                              <p:par>
                                <p:cTn id="1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500"/>
                            </p:stCondLst>
                            <p:childTnLst>
                              <p:par>
                                <p:cTn id="1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500"/>
                            </p:stCondLst>
                            <p:childTnLst>
                              <p:par>
                                <p:cTn id="1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000"/>
                            </p:stCondLst>
                            <p:childTnLst>
                              <p:par>
                                <p:cTn id="1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7" grpId="0" animBg="1"/>
      <p:bldP spid="38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8" grpId="0" animBg="1"/>
      <p:bldP spid="49" grpId="0" animBg="1"/>
      <p:bldP spid="51" grpId="0" animBg="1"/>
      <p:bldP spid="3" grpId="0"/>
      <p:bldP spid="53" grpId="0"/>
      <p:bldP spid="54" grpId="0"/>
      <p:bldP spid="55" grpId="0" animBg="1"/>
      <p:bldP spid="56" grpId="0"/>
      <p:bldP spid="60" grpId="0"/>
      <p:bldP spid="61" grpId="0"/>
      <p:bldP spid="62" grpId="0"/>
      <p:bldP spid="63" grpId="0"/>
      <p:bldP spid="64" grpId="0" animBg="1"/>
      <p:bldP spid="65" grpId="0" animBg="1"/>
      <p:bldP spid="66" grpId="0" animBg="1"/>
      <p:bldP spid="6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25488"/>
            <a:ext cx="7696200" cy="950912"/>
          </a:xfrm>
        </p:spPr>
        <p:txBody>
          <a:bodyPr/>
          <a:lstStyle/>
          <a:p>
            <a:r>
              <a:rPr lang="en-US" altLang="en-US" sz="2500" dirty="0">
                <a:uFillTx/>
              </a:rPr>
              <a:t>Example #2: What would the position vs. time curve look like for the automobile?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69" y="2708215"/>
            <a:ext cx="3893366" cy="23396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865" y="2708214"/>
            <a:ext cx="3893366" cy="2339645"/>
          </a:xfrm>
          <a:prstGeom prst="rect">
            <a:avLst/>
          </a:prstGeom>
        </p:spPr>
      </p:pic>
      <p:sp>
        <p:nvSpPr>
          <p:cNvPr id="21" name="Arrow: Right 20"/>
          <p:cNvSpPr>
            <a:spLocks/>
          </p:cNvSpPr>
          <p:nvPr/>
        </p:nvSpPr>
        <p:spPr bwMode="auto">
          <a:xfrm>
            <a:off x="4203441" y="3780767"/>
            <a:ext cx="756557" cy="236061"/>
          </a:xfrm>
          <a:prstGeom prst="rightArrow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>
            <a:spLocks/>
          </p:cNvSpPr>
          <p:nvPr/>
        </p:nvSpPr>
        <p:spPr>
          <a:xfrm>
            <a:off x="818376" y="5751863"/>
            <a:ext cx="7507248" cy="369332"/>
          </a:xfrm>
          <a:prstGeom prst="rect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uFillTx/>
              </a:rPr>
              <a:t>Remember, the slope of the displacement vs. time curve equals velocity.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3935" y="533400"/>
            <a:ext cx="8733454" cy="1143000"/>
          </a:xfrm>
        </p:spPr>
        <p:txBody>
          <a:bodyPr/>
          <a:lstStyle/>
          <a:p>
            <a:r>
              <a:rPr lang="en-US" altLang="en-US" dirty="0"/>
              <a:t>Algebraically deriving the kinematics formulas in your reference table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071" y="1842833"/>
            <a:ext cx="3475483" cy="406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05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Determining velocity from acceleration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053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762000" y="1905000"/>
                <a:ext cx="7696200" cy="2552700"/>
              </a:xfrm>
            </p:spPr>
            <p:txBody>
              <a:bodyPr/>
              <a:lstStyle/>
              <a:p>
                <a:r>
                  <a:rPr lang="en-US" altLang="en-US" sz="2200" dirty="0"/>
                  <a:t>If acceleration is considered constant or uniform:</a:t>
                </a:r>
              </a:p>
              <a:p>
                <a:pPr>
                  <a:buNone/>
                </a:pPr>
                <a:r>
                  <a:rPr lang="en-US" altLang="en-US" sz="2200" dirty="0"/>
                  <a:t>			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en-US" altLang="en-US" sz="2200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en-US" sz="2200" i="1" dirty="0" smtClean="0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altLang="en-US" sz="2200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𝑣</m:t>
                        </m:r>
                      </m:num>
                      <m:den>
                        <m:r>
                          <a:rPr lang="en-US" altLang="en-US" sz="2200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</m:t>
                        </m:r>
                        <m:r>
                          <a:rPr lang="en-US" altLang="en-US" sz="2200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𝑡</m:t>
                        </m:r>
                      </m:den>
                    </m:f>
                    <m:r>
                      <a:rPr lang="en-US" altLang="en-US" sz="22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en-US" altLang="en-US" sz="2200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en-US" sz="2200" i="1" dirty="0" err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𝑣</m:t>
                        </m:r>
                        <m:r>
                          <a:rPr lang="en-US" altLang="en-US" sz="2200" i="1" baseline="-25000" dirty="0" err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𝑓</m:t>
                        </m:r>
                        <m:r>
                          <a:rPr lang="en-US" altLang="en-US" sz="2200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–</m:t>
                        </m:r>
                        <m:r>
                          <a:rPr lang="en-US" altLang="en-US" sz="220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𝑣</m:t>
                        </m:r>
                        <m:r>
                          <a:rPr lang="en-US" altLang="en-US" sz="2200" i="1" baseline="-25000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num>
                      <m:den>
                        <m:r>
                          <a:rPr lang="en-US" altLang="en-US" sz="2200" i="1" dirty="0" err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𝑡</m:t>
                        </m:r>
                        <m:r>
                          <a:rPr lang="en-US" altLang="en-US" sz="2200" i="1" baseline="-25000" dirty="0" err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𝑓</m:t>
                        </m:r>
                        <m:r>
                          <a:rPr lang="en-US" altLang="en-US" sz="2200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– </m:t>
                        </m:r>
                        <m:r>
                          <a:rPr lang="en-US" altLang="en-US" sz="2200" i="1" dirty="0" err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𝑡</m:t>
                        </m:r>
                        <m:r>
                          <a:rPr lang="en-US" altLang="en-US" sz="2200" i="1" baseline="-25000" dirty="0" err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den>
                    </m:f>
                  </m:oMath>
                </a14:m>
                <a:endParaRPr lang="en-US" altLang="en-US" sz="2200" dirty="0"/>
              </a:p>
              <a:p>
                <a:pPr lvl="1"/>
                <a:r>
                  <a:rPr lang="en-US" altLang="en-US" sz="2000" dirty="0"/>
                  <a:t>Since </a:t>
                </a:r>
                <a:r>
                  <a:rPr lang="en-US" altLang="en-US" sz="2000" dirty="0" err="1"/>
                  <a:t>t</a:t>
                </a:r>
                <a:r>
                  <a:rPr lang="en-US" altLang="en-US" sz="2000" baseline="-25000" dirty="0" err="1"/>
                  <a:t>i</a:t>
                </a:r>
                <a:r>
                  <a:rPr lang="en-US" altLang="en-US" sz="2000" dirty="0"/>
                  <a:t> is normally set to 0, this term can be eliminated.</a:t>
                </a:r>
              </a:p>
              <a:p>
                <a:pPr lvl="1"/>
                <a:r>
                  <a:rPr lang="en-US" altLang="en-US" sz="2000" dirty="0"/>
                  <a:t>Rearranging terms to solve for </a:t>
                </a:r>
                <a:r>
                  <a:rPr lang="en-US" altLang="en-US" sz="2000" dirty="0" err="1"/>
                  <a:t>v</a:t>
                </a:r>
                <a:r>
                  <a:rPr lang="en-US" altLang="en-US" sz="2000" baseline="-25000" dirty="0" err="1"/>
                  <a:t>f</a:t>
                </a:r>
                <a:r>
                  <a:rPr lang="en-US" altLang="en-US" sz="2000" dirty="0"/>
                  <a:t> results in:</a:t>
                </a:r>
              </a:p>
              <a:p>
                <a:pPr lvl="1">
                  <a:buFontTx/>
                  <a:buNone/>
                </a:pPr>
                <a:r>
                  <a:rPr lang="en-US" altLang="en-US" sz="2000" dirty="0"/>
                  <a:t>			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000" i="1" baseline="-25000" dirty="0" err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en-US" alt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𝑎𝑡</m:t>
                    </m:r>
                  </m:oMath>
                </a14:m>
                <a:endParaRPr lang="en-US" altLang="en-US" sz="2200" dirty="0"/>
              </a:p>
            </p:txBody>
          </p:sp>
        </mc:Choice>
        <mc:Fallback xmlns="">
          <p:sp>
            <p:nvSpPr>
              <p:cNvPr id="1505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0" y="1905000"/>
                <a:ext cx="7696200" cy="2552700"/>
              </a:xfrm>
              <a:blipFill>
                <a:blip r:embed="rId2"/>
                <a:stretch>
                  <a:fillRect l="-238" t="-1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0564" name="Group 36"/>
          <p:cNvGrpSpPr>
            <a:grpSpLocks/>
          </p:cNvGrpSpPr>
          <p:nvPr/>
        </p:nvGrpSpPr>
        <p:grpSpPr bwMode="auto">
          <a:xfrm>
            <a:off x="3210022" y="4322595"/>
            <a:ext cx="2222500" cy="1935163"/>
            <a:chOff x="959" y="2560"/>
            <a:chExt cx="1400" cy="1219"/>
          </a:xfrm>
        </p:grpSpPr>
        <p:sp>
          <p:nvSpPr>
            <p:cNvPr id="150565" name="Rectangle 37"/>
            <p:cNvSpPr>
              <a:spLocks noChangeArrowheads="1"/>
            </p:cNvSpPr>
            <p:nvPr/>
          </p:nvSpPr>
          <p:spPr bwMode="auto">
            <a:xfrm>
              <a:off x="959" y="2560"/>
              <a:ext cx="1400" cy="1219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0566" name="Group 38"/>
            <p:cNvGrpSpPr>
              <a:grpSpLocks/>
            </p:cNvGrpSpPr>
            <p:nvPr/>
          </p:nvGrpSpPr>
          <p:grpSpPr bwMode="auto">
            <a:xfrm>
              <a:off x="1048" y="2642"/>
              <a:ext cx="1106" cy="1137"/>
              <a:chOff x="1048" y="2642"/>
              <a:chExt cx="1106" cy="1137"/>
            </a:xfrm>
          </p:grpSpPr>
          <p:sp>
            <p:nvSpPr>
              <p:cNvPr id="150567" name="Text Box 39"/>
              <p:cNvSpPr txBox="1">
                <a:spLocks noChangeArrowheads="1"/>
              </p:cNvSpPr>
              <p:nvPr/>
            </p:nvSpPr>
            <p:spPr bwMode="auto">
              <a:xfrm>
                <a:off x="1525" y="3538"/>
                <a:ext cx="472" cy="24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r>
                  <a:rPr lang="en-US" altLang="en-US" b="1" dirty="0"/>
                  <a:t>Time</a:t>
                </a:r>
              </a:p>
            </p:txBody>
          </p:sp>
          <p:sp>
            <p:nvSpPr>
              <p:cNvPr id="150568" name="Line 40"/>
              <p:cNvSpPr>
                <a:spLocks noChangeShapeType="1"/>
              </p:cNvSpPr>
              <p:nvPr/>
            </p:nvSpPr>
            <p:spPr bwMode="auto">
              <a:xfrm>
                <a:off x="1206" y="2642"/>
                <a:ext cx="4" cy="88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69" name="Line 41"/>
              <p:cNvSpPr>
                <a:spLocks noChangeShapeType="1"/>
              </p:cNvSpPr>
              <p:nvPr/>
            </p:nvSpPr>
            <p:spPr bwMode="auto">
              <a:xfrm>
                <a:off x="1210" y="3527"/>
                <a:ext cx="94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70" name="Line 42"/>
              <p:cNvSpPr>
                <a:spLocks noChangeShapeType="1"/>
              </p:cNvSpPr>
              <p:nvPr/>
            </p:nvSpPr>
            <p:spPr bwMode="auto">
              <a:xfrm flipV="1">
                <a:off x="1210" y="2978"/>
                <a:ext cx="907" cy="54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71" name="WordArt 43"/>
              <p:cNvSpPr>
                <a:spLocks noChangeAspect="1" noChangeArrowheads="1" noChangeShapeType="1" noTextEdit="1"/>
              </p:cNvSpPr>
              <p:nvPr/>
            </p:nvSpPr>
            <p:spPr bwMode="auto">
              <a:xfrm rot="-5400000">
                <a:off x="903" y="2993"/>
                <a:ext cx="419" cy="129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1000" kern="10">
                    <a:solidFill>
                      <a:schemeClr val="accent2"/>
                    </a:solidFill>
                  </a:rPr>
                  <a:t>Velocity</a:t>
                </a:r>
              </a:p>
            </p:txBody>
          </p:sp>
        </p:grpSp>
      </p:grpSp>
      <p:sp>
        <p:nvSpPr>
          <p:cNvPr id="150573" name="WordArt 45"/>
          <p:cNvSpPr>
            <a:spLocks noChangeArrowheads="1" noChangeShapeType="1" noTextEdit="1"/>
          </p:cNvSpPr>
          <p:nvPr/>
        </p:nvSpPr>
        <p:spPr bwMode="auto">
          <a:xfrm rot="16200000">
            <a:off x="2931319" y="4794163"/>
            <a:ext cx="973138" cy="2381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400" kern="10" dirty="0"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a:rPr>
              <a:t>Velocity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0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0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0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505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0" presetClass="entr" presetSubtype="0" decel="10000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0" presetClass="entr" presetSubtype="0" decel="10000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1" grpId="0" uiExpand="1" build="p"/>
      <p:bldP spid="15057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is the average velocity?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053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12040" y="1713087"/>
                <a:ext cx="8302981" cy="2552700"/>
              </a:xfrm>
            </p:spPr>
            <p:txBody>
              <a:bodyPr/>
              <a:lstStyle/>
              <a:p>
                <a:r>
                  <a:rPr lang="en-US" altLang="en-US" sz="2200" dirty="0"/>
                  <a:t>If the total displacement and time are known, the average velocity can be found using the formula:</a:t>
                </a:r>
              </a:p>
              <a:p>
                <a:pPr>
                  <a:buNone/>
                </a:pPr>
                <a:r>
                  <a:rPr lang="en-US" altLang="en-US" sz="2200" dirty="0"/>
                  <a:t>		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altLang="en-US" sz="2400" dirty="0"/>
                  <a:t> </a:t>
                </a:r>
              </a:p>
              <a:p>
                <a:r>
                  <a:rPr lang="en-US" altLang="en-US" sz="2200" dirty="0"/>
                  <a:t>However, if all you have are the initial and final velocities, the average value can be found by:</a:t>
                </a:r>
              </a:p>
              <a:p>
                <a:pPr>
                  <a:buNone/>
                </a:pPr>
                <a:r>
                  <a:rPr lang="en-US" altLang="en-US" sz="2000" dirty="0"/>
                  <a:t>	</a:t>
                </a:r>
                <a:endParaRPr lang="en-US" altLang="en-US" sz="2400" i="1" dirty="0">
                  <a:latin typeface="Cambria Math" panose="02040503050406030204" pitchFamily="18" charset="0"/>
                </a:endParaRPr>
              </a:p>
              <a:p>
                <a:pPr>
                  <a:buNone/>
                </a:pPr>
                <a:r>
                  <a:rPr lang="en-US" altLang="en-US" sz="2400" dirty="0"/>
                  <a:t>		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num>
                      <m:den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altLang="en-US" sz="2400" dirty="0"/>
              </a:p>
              <a:p>
                <a:endParaRPr lang="en-US" altLang="en-US" sz="2400" dirty="0"/>
              </a:p>
            </p:txBody>
          </p:sp>
        </mc:Choice>
        <mc:Fallback xmlns="">
          <p:sp>
            <p:nvSpPr>
              <p:cNvPr id="1505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2040" y="1713087"/>
                <a:ext cx="8302981" cy="2552700"/>
              </a:xfrm>
              <a:blipFill>
                <a:blip r:embed="rId2"/>
                <a:stretch>
                  <a:fillRect l="-294" t="-1432" b="-2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0564" name="Group 36"/>
          <p:cNvGrpSpPr>
            <a:grpSpLocks/>
          </p:cNvGrpSpPr>
          <p:nvPr/>
        </p:nvGrpSpPr>
        <p:grpSpPr bwMode="auto">
          <a:xfrm>
            <a:off x="5701583" y="3476978"/>
            <a:ext cx="3310832" cy="2894157"/>
            <a:chOff x="789" y="2575"/>
            <a:chExt cx="1575" cy="1219"/>
          </a:xfrm>
        </p:grpSpPr>
        <p:sp>
          <p:nvSpPr>
            <p:cNvPr id="150565" name="Rectangle 37"/>
            <p:cNvSpPr>
              <a:spLocks noChangeArrowheads="1"/>
            </p:cNvSpPr>
            <p:nvPr/>
          </p:nvSpPr>
          <p:spPr bwMode="auto">
            <a:xfrm>
              <a:off x="789" y="2575"/>
              <a:ext cx="1575" cy="1219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0566" name="Group 38"/>
            <p:cNvGrpSpPr>
              <a:grpSpLocks/>
            </p:cNvGrpSpPr>
            <p:nvPr/>
          </p:nvGrpSpPr>
          <p:grpSpPr bwMode="auto">
            <a:xfrm>
              <a:off x="1048" y="2642"/>
              <a:ext cx="1106" cy="1137"/>
              <a:chOff x="1048" y="2642"/>
              <a:chExt cx="1106" cy="1137"/>
            </a:xfrm>
          </p:grpSpPr>
          <p:sp>
            <p:nvSpPr>
              <p:cNvPr id="150567" name="Text Box 39"/>
              <p:cNvSpPr txBox="1">
                <a:spLocks noChangeArrowheads="1"/>
              </p:cNvSpPr>
              <p:nvPr/>
            </p:nvSpPr>
            <p:spPr bwMode="auto">
              <a:xfrm>
                <a:off x="1525" y="3538"/>
                <a:ext cx="472" cy="24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r>
                  <a:rPr lang="en-US" altLang="en-US" b="1" dirty="0"/>
                  <a:t>Time</a:t>
                </a:r>
              </a:p>
            </p:txBody>
          </p:sp>
          <p:sp>
            <p:nvSpPr>
              <p:cNvPr id="150568" name="Line 40"/>
              <p:cNvSpPr>
                <a:spLocks noChangeShapeType="1"/>
              </p:cNvSpPr>
              <p:nvPr/>
            </p:nvSpPr>
            <p:spPr bwMode="auto">
              <a:xfrm>
                <a:off x="1206" y="2642"/>
                <a:ext cx="4" cy="88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69" name="Line 41"/>
              <p:cNvSpPr>
                <a:spLocks noChangeShapeType="1"/>
              </p:cNvSpPr>
              <p:nvPr/>
            </p:nvSpPr>
            <p:spPr bwMode="auto">
              <a:xfrm>
                <a:off x="1210" y="3527"/>
                <a:ext cx="94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70" name="Line 42"/>
              <p:cNvSpPr>
                <a:spLocks noChangeShapeType="1"/>
              </p:cNvSpPr>
              <p:nvPr/>
            </p:nvSpPr>
            <p:spPr bwMode="auto">
              <a:xfrm flipV="1">
                <a:off x="1210" y="2734"/>
                <a:ext cx="907" cy="54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71" name="WordArt 43"/>
              <p:cNvSpPr>
                <a:spLocks noChangeAspect="1" noChangeArrowheads="1" noChangeShapeType="1" noTextEdit="1"/>
              </p:cNvSpPr>
              <p:nvPr/>
            </p:nvSpPr>
            <p:spPr bwMode="auto">
              <a:xfrm rot="-5400000">
                <a:off x="903" y="2993"/>
                <a:ext cx="419" cy="129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1000" kern="10">
                    <a:solidFill>
                      <a:schemeClr val="accent2"/>
                    </a:solidFill>
                  </a:rPr>
                  <a:t>Velocity</a:t>
                </a:r>
              </a:p>
            </p:txBody>
          </p:sp>
        </p:grpSp>
      </p:grpSp>
      <p:sp>
        <p:nvSpPr>
          <p:cNvPr id="150573" name="WordArt 45"/>
          <p:cNvSpPr>
            <a:spLocks noChangeArrowheads="1" noChangeShapeType="1" noTextEdit="1"/>
          </p:cNvSpPr>
          <p:nvPr/>
        </p:nvSpPr>
        <p:spPr bwMode="auto">
          <a:xfrm rot="-5400000">
            <a:off x="5448485" y="4492642"/>
            <a:ext cx="973138" cy="2381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400" kern="10" dirty="0"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latin typeface="Arial Narrow" panose="020B0606020202030204" pitchFamily="34" charset="0"/>
              </a:rPr>
              <a:t>Velocity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5225" y="5070164"/>
            <a:ext cx="5027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dirty="0">
                <a:solidFill>
                  <a:srgbClr val="0033CC"/>
                </a:solidFill>
              </a:rPr>
              <a:t>This latter formula is not in your reference table!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6577046" y="3857563"/>
            <a:ext cx="1901952" cy="153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>
            <a:off x="6582955" y="4482333"/>
            <a:ext cx="987552" cy="153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7" name="Group 16"/>
          <p:cNvGrpSpPr/>
          <p:nvPr/>
        </p:nvGrpSpPr>
        <p:grpSpPr>
          <a:xfrm>
            <a:off x="6171255" y="4902953"/>
            <a:ext cx="454686" cy="369332"/>
            <a:chOff x="6171255" y="4902953"/>
            <a:chExt cx="454686" cy="369332"/>
          </a:xfrm>
        </p:grpSpPr>
        <p:sp>
          <p:nvSpPr>
            <p:cNvPr id="2" name="Oval 1"/>
            <p:cNvSpPr>
              <a:spLocks noChangeAspect="1"/>
            </p:cNvSpPr>
            <p:nvPr/>
          </p:nvSpPr>
          <p:spPr bwMode="auto">
            <a:xfrm>
              <a:off x="6534501" y="5102802"/>
              <a:ext cx="91440" cy="9144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6171255" y="4902953"/>
                  <a:ext cx="44621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1255" y="4902953"/>
                  <a:ext cx="446212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/>
          <p:cNvGrpSpPr/>
          <p:nvPr/>
        </p:nvGrpSpPr>
        <p:grpSpPr>
          <a:xfrm>
            <a:off x="6212510" y="3625788"/>
            <a:ext cx="2318052" cy="391582"/>
            <a:chOff x="6212510" y="3625788"/>
            <a:chExt cx="2318052" cy="391582"/>
          </a:xfrm>
        </p:grpSpPr>
        <p:sp>
          <p:nvSpPr>
            <p:cNvPr id="15" name="Oval 14"/>
            <p:cNvSpPr>
              <a:spLocks noChangeAspect="1"/>
            </p:cNvSpPr>
            <p:nvPr/>
          </p:nvSpPr>
          <p:spPr bwMode="auto">
            <a:xfrm>
              <a:off x="8439122" y="3813381"/>
              <a:ext cx="91440" cy="9144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6212510" y="3625788"/>
                  <a:ext cx="472694" cy="39158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12510" y="3625788"/>
                  <a:ext cx="472694" cy="39158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9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/>
          <p:cNvGrpSpPr/>
          <p:nvPr/>
        </p:nvGrpSpPr>
        <p:grpSpPr>
          <a:xfrm>
            <a:off x="5996096" y="4248496"/>
            <a:ext cx="1613318" cy="391902"/>
            <a:chOff x="5996096" y="4248496"/>
            <a:chExt cx="1613318" cy="391902"/>
          </a:xfrm>
        </p:grpSpPr>
        <p:sp>
          <p:nvSpPr>
            <p:cNvPr id="21" name="Oval 20"/>
            <p:cNvSpPr>
              <a:spLocks noChangeAspect="1"/>
            </p:cNvSpPr>
            <p:nvPr/>
          </p:nvSpPr>
          <p:spPr bwMode="auto">
            <a:xfrm>
              <a:off x="7517974" y="4441711"/>
              <a:ext cx="91440" cy="9144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5996096" y="4248496"/>
                  <a:ext cx="683713" cy="3919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</a:rPr>
                              <m:t>𝑎𝑣𝑔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6096" y="4248496"/>
                  <a:ext cx="683713" cy="39190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6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9043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0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0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0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505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0" presetClass="entr" presetSubtype="0" de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7" presetClass="emph" presetSubtype="0" repeatCount="400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2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3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1" grpId="0" uiExpand="1" build="p"/>
      <p:bldP spid="150573" grpId="0" animBg="1"/>
      <p:bldP spid="4" grpId="0"/>
      <p:bldP spid="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#1: Finding the average acceleration and velocity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040" y="1713087"/>
            <a:ext cx="8302981" cy="1620472"/>
          </a:xfrm>
        </p:spPr>
        <p:txBody>
          <a:bodyPr/>
          <a:lstStyle/>
          <a:p>
            <a:r>
              <a:rPr lang="en-US" altLang="en-US" sz="2200" dirty="0"/>
              <a:t>An automobile accelerates uniformly from 15 m/s to 25 m/s in 5.0 seconds.</a:t>
            </a:r>
          </a:p>
          <a:p>
            <a:pPr lvl="1"/>
            <a:r>
              <a:rPr lang="en-US" altLang="en-US" sz="1700" dirty="0"/>
              <a:t>What is the acceleration of the automobile?</a:t>
            </a:r>
          </a:p>
          <a:p>
            <a:pPr lvl="1"/>
            <a:r>
              <a:rPr lang="en-US" altLang="en-US" sz="1700" dirty="0"/>
              <a:t>What is the average speed of the automobile during this transition?</a:t>
            </a:r>
            <a:endParaRPr lang="en-US" altLang="en-US" sz="2400" dirty="0"/>
          </a:p>
          <a:p>
            <a:endParaRPr lang="en-US" altLang="en-US" sz="2400" dirty="0"/>
          </a:p>
        </p:txBody>
      </p:sp>
      <p:grpSp>
        <p:nvGrpSpPr>
          <p:cNvPr id="150564" name="Group 36"/>
          <p:cNvGrpSpPr>
            <a:grpSpLocks/>
          </p:cNvGrpSpPr>
          <p:nvPr/>
        </p:nvGrpSpPr>
        <p:grpSpPr bwMode="auto">
          <a:xfrm>
            <a:off x="5701583" y="3476978"/>
            <a:ext cx="3310832" cy="2894157"/>
            <a:chOff x="789" y="2575"/>
            <a:chExt cx="1575" cy="1219"/>
          </a:xfrm>
        </p:grpSpPr>
        <p:sp>
          <p:nvSpPr>
            <p:cNvPr id="150565" name="Rectangle 37"/>
            <p:cNvSpPr>
              <a:spLocks noChangeArrowheads="1"/>
            </p:cNvSpPr>
            <p:nvPr/>
          </p:nvSpPr>
          <p:spPr bwMode="auto">
            <a:xfrm>
              <a:off x="789" y="2575"/>
              <a:ext cx="1575" cy="1219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0566" name="Group 38"/>
            <p:cNvGrpSpPr>
              <a:grpSpLocks/>
            </p:cNvGrpSpPr>
            <p:nvPr/>
          </p:nvGrpSpPr>
          <p:grpSpPr bwMode="auto">
            <a:xfrm>
              <a:off x="1048" y="2642"/>
              <a:ext cx="1106" cy="1137"/>
              <a:chOff x="1048" y="2642"/>
              <a:chExt cx="1106" cy="1137"/>
            </a:xfrm>
          </p:grpSpPr>
          <p:sp>
            <p:nvSpPr>
              <p:cNvPr id="150567" name="Text Box 39"/>
              <p:cNvSpPr txBox="1">
                <a:spLocks noChangeArrowheads="1"/>
              </p:cNvSpPr>
              <p:nvPr/>
            </p:nvSpPr>
            <p:spPr bwMode="auto">
              <a:xfrm>
                <a:off x="1525" y="3538"/>
                <a:ext cx="472" cy="24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r>
                  <a:rPr lang="en-US" altLang="en-US" b="1" dirty="0"/>
                  <a:t>Time</a:t>
                </a:r>
              </a:p>
            </p:txBody>
          </p:sp>
          <p:sp>
            <p:nvSpPr>
              <p:cNvPr id="150568" name="Line 40"/>
              <p:cNvSpPr>
                <a:spLocks noChangeShapeType="1"/>
              </p:cNvSpPr>
              <p:nvPr/>
            </p:nvSpPr>
            <p:spPr bwMode="auto">
              <a:xfrm>
                <a:off x="1206" y="2642"/>
                <a:ext cx="4" cy="88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69" name="Line 41"/>
              <p:cNvSpPr>
                <a:spLocks noChangeShapeType="1"/>
              </p:cNvSpPr>
              <p:nvPr/>
            </p:nvSpPr>
            <p:spPr bwMode="auto">
              <a:xfrm>
                <a:off x="1210" y="3527"/>
                <a:ext cx="94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70" name="Line 42"/>
              <p:cNvSpPr>
                <a:spLocks noChangeShapeType="1"/>
              </p:cNvSpPr>
              <p:nvPr/>
            </p:nvSpPr>
            <p:spPr bwMode="auto">
              <a:xfrm flipV="1">
                <a:off x="1210" y="2734"/>
                <a:ext cx="907" cy="54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71" name="WordArt 43"/>
              <p:cNvSpPr>
                <a:spLocks noChangeAspect="1" noChangeArrowheads="1" noChangeShapeType="1" noTextEdit="1"/>
              </p:cNvSpPr>
              <p:nvPr/>
            </p:nvSpPr>
            <p:spPr bwMode="auto">
              <a:xfrm rot="-5400000">
                <a:off x="903" y="2993"/>
                <a:ext cx="419" cy="129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1000" kern="10">
                    <a:solidFill>
                      <a:schemeClr val="accent2"/>
                    </a:solidFill>
                  </a:rPr>
                  <a:t>Velocity</a:t>
                </a:r>
              </a:p>
            </p:txBody>
          </p:sp>
        </p:grpSp>
      </p:grpSp>
      <p:sp>
        <p:nvSpPr>
          <p:cNvPr id="150573" name="WordArt 45"/>
          <p:cNvSpPr>
            <a:spLocks noChangeArrowheads="1" noChangeShapeType="1" noTextEdit="1"/>
          </p:cNvSpPr>
          <p:nvPr/>
        </p:nvSpPr>
        <p:spPr bwMode="auto">
          <a:xfrm rot="-5400000">
            <a:off x="5390465" y="4426438"/>
            <a:ext cx="973138" cy="2381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400" kern="10" dirty="0"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latin typeface="Arial Narrow" panose="020B0606020202030204" pitchFamily="34" charset="0"/>
              </a:rPr>
              <a:t>Velocity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6577046" y="3857563"/>
            <a:ext cx="1901952" cy="153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>
            <a:off x="6582955" y="4482333"/>
            <a:ext cx="987552" cy="153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7" name="Group 16"/>
          <p:cNvGrpSpPr/>
          <p:nvPr/>
        </p:nvGrpSpPr>
        <p:grpSpPr>
          <a:xfrm>
            <a:off x="5615023" y="5013829"/>
            <a:ext cx="1010918" cy="276999"/>
            <a:chOff x="5615023" y="5013829"/>
            <a:chExt cx="1010918" cy="276999"/>
          </a:xfrm>
        </p:grpSpPr>
        <p:sp>
          <p:nvSpPr>
            <p:cNvPr id="2" name="Oval 1"/>
            <p:cNvSpPr>
              <a:spLocks noChangeAspect="1"/>
            </p:cNvSpPr>
            <p:nvPr/>
          </p:nvSpPr>
          <p:spPr bwMode="auto">
            <a:xfrm>
              <a:off x="6534501" y="5102802"/>
              <a:ext cx="91440" cy="9144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5615023" y="5013829"/>
                  <a:ext cx="1010918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1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2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en-US" sz="12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en-US" sz="1200" b="0" i="1" dirty="0" smtClean="0">
                            <a:latin typeface="Cambria Math" panose="02040503050406030204" pitchFamily="18" charset="0"/>
                          </a:rPr>
                          <m:t>=15</m:t>
                        </m:r>
                        <m:r>
                          <a:rPr lang="en-US" altLang="en-US" sz="12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en-US" sz="1200" b="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en-US" sz="12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5023" y="5013829"/>
                  <a:ext cx="1010918" cy="276999"/>
                </a:xfrm>
                <a:prstGeom prst="rect">
                  <a:avLst/>
                </a:prstGeom>
                <a:blipFill>
                  <a:blip r:embed="rId2"/>
                  <a:stretch>
                    <a:fillRect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/>
          <p:cNvGrpSpPr/>
          <p:nvPr/>
        </p:nvGrpSpPr>
        <p:grpSpPr>
          <a:xfrm>
            <a:off x="5625296" y="3710709"/>
            <a:ext cx="2905266" cy="291811"/>
            <a:chOff x="5625296" y="3710709"/>
            <a:chExt cx="2905266" cy="291811"/>
          </a:xfrm>
        </p:grpSpPr>
        <p:sp>
          <p:nvSpPr>
            <p:cNvPr id="15" name="Oval 14"/>
            <p:cNvSpPr>
              <a:spLocks noChangeAspect="1"/>
            </p:cNvSpPr>
            <p:nvPr/>
          </p:nvSpPr>
          <p:spPr bwMode="auto">
            <a:xfrm>
              <a:off x="8439122" y="3813381"/>
              <a:ext cx="91440" cy="9144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5625296" y="3710709"/>
                  <a:ext cx="1028037" cy="2918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1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2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en-US" sz="1200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altLang="en-US" sz="1200" b="0" i="1" dirty="0" smtClean="0">
                            <a:latin typeface="Cambria Math" panose="02040503050406030204" pitchFamily="18" charset="0"/>
                          </a:rPr>
                          <m:t>=25</m:t>
                        </m:r>
                        <m:r>
                          <a:rPr lang="en-US" altLang="en-US" sz="12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en-US" sz="1200" b="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en-US" sz="12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25296" y="3710709"/>
                  <a:ext cx="1028037" cy="291811"/>
                </a:xfrm>
                <a:prstGeom prst="rect">
                  <a:avLst/>
                </a:prstGeom>
                <a:blipFill>
                  <a:blip r:embed="rId3"/>
                  <a:stretch>
                    <a:fillRect b="-20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/>
          <p:cNvGrpSpPr/>
          <p:nvPr/>
        </p:nvGrpSpPr>
        <p:grpSpPr>
          <a:xfrm>
            <a:off x="5996096" y="4248496"/>
            <a:ext cx="1613318" cy="391902"/>
            <a:chOff x="5996096" y="4248496"/>
            <a:chExt cx="1613318" cy="391902"/>
          </a:xfrm>
        </p:grpSpPr>
        <p:sp>
          <p:nvSpPr>
            <p:cNvPr id="21" name="Oval 20"/>
            <p:cNvSpPr>
              <a:spLocks noChangeAspect="1"/>
            </p:cNvSpPr>
            <p:nvPr/>
          </p:nvSpPr>
          <p:spPr bwMode="auto">
            <a:xfrm>
              <a:off x="7517974" y="4441711"/>
              <a:ext cx="91440" cy="9144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5996096" y="4248496"/>
                  <a:ext cx="683713" cy="3919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</a:rPr>
                              <m:t>𝑎𝑣𝑔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6096" y="4248496"/>
                  <a:ext cx="683713" cy="391902"/>
                </a:xfrm>
                <a:prstGeom prst="rect">
                  <a:avLst/>
                </a:prstGeom>
                <a:blipFill>
                  <a:blip r:embed="rId4"/>
                  <a:stretch>
                    <a:fillRect b="-6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B504F68-E237-49A7-8B5D-A5DAB863D406}"/>
                  </a:ext>
                </a:extLst>
              </p:cNvPr>
              <p:cNvSpPr txBox="1"/>
              <p:nvPr/>
            </p:nvSpPr>
            <p:spPr>
              <a:xfrm>
                <a:off x="1704262" y="4885984"/>
                <a:ext cx="3405534" cy="616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en-US" sz="18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en-US" sz="1800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altLang="en-US" sz="1800" i="1" dirty="0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altLang="en-US" sz="18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altLang="en-US" sz="18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en-US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b="0" i="1" dirty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en-US" sz="18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en-US" sz="1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en-US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b="0" i="1" dirty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en-US" sz="1800" b="0" i="1" dirty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r>
                            <a:rPr lang="en-US" altLang="en-US" sz="1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en-US" sz="1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18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15</m:t>
                          </m:r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𝑚</m:t>
                          </m:r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/</m:t>
                          </m:r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𝑠</m:t>
                          </m:r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+25</m:t>
                          </m:r>
                          <m:r>
                            <a:rPr lang="en-US" altLang="en-US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𝑚</m:t>
                          </m:r>
                          <m:r>
                            <a:rPr lang="en-US" altLang="en-US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/</m:t>
                          </m:r>
                          <m:r>
                            <a:rPr lang="en-US" altLang="en-US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𝑠</m:t>
                          </m:r>
                        </m:num>
                        <m:den>
                          <m:r>
                            <a:rPr lang="en-US" altLang="en-US" sz="1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B504F68-E237-49A7-8B5D-A5DAB863D4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262" y="4885984"/>
                <a:ext cx="3405534" cy="6165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AAF4DDF-4021-4902-A414-DCD1D9F5B199}"/>
                  </a:ext>
                </a:extLst>
              </p:cNvPr>
              <p:cNvSpPr txBox="1"/>
              <p:nvPr/>
            </p:nvSpPr>
            <p:spPr>
              <a:xfrm>
                <a:off x="1758820" y="3402191"/>
                <a:ext cx="3749218" cy="4969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en-US" sz="18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en-US" sz="1800" i="1" dirty="0" smtClean="0"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en-US" altLang="en-US" sz="1800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en-US" sz="1800" i="1" dirty="0" smtClean="0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altLang="en-US" sz="1800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𝑣</m:t>
                        </m:r>
                      </m:num>
                      <m:den>
                        <m:r>
                          <a:rPr lang="en-US" altLang="en-US" sz="1800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</m:t>
                        </m:r>
                        <m:r>
                          <a:rPr lang="en-US" altLang="en-US" sz="1800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𝑡</m:t>
                        </m:r>
                      </m:den>
                    </m:f>
                    <m:r>
                      <a:rPr lang="en-US" altLang="en-US" sz="18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en-US" altLang="en-US" sz="1800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en-US" sz="18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25</m:t>
                        </m:r>
                        <m:r>
                          <a:rPr lang="en-US" altLang="en-US" sz="18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𝑚</m:t>
                        </m:r>
                        <m:r>
                          <a:rPr lang="en-US" altLang="en-US" sz="18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/</m:t>
                        </m:r>
                        <m:r>
                          <a:rPr lang="en-US" altLang="en-US" sz="18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  <m:r>
                          <a:rPr lang="en-US" altLang="en-US" sz="1800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–</m:t>
                        </m:r>
                        <m:r>
                          <a:rPr lang="en-US" altLang="en-US" sz="18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15</m:t>
                        </m:r>
                        <m:r>
                          <a:rPr lang="en-US" altLang="en-US" sz="18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𝑚</m:t>
                        </m:r>
                        <m:r>
                          <a:rPr lang="en-US" altLang="en-US" sz="18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/</m:t>
                        </m:r>
                        <m:r>
                          <a:rPr lang="en-US" altLang="en-US" sz="18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</m:num>
                      <m:den>
                        <m:r>
                          <a:rPr lang="en-US" altLang="en-US" sz="18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5.0</m:t>
                        </m:r>
                        <m:r>
                          <a:rPr lang="en-US" altLang="en-US" sz="18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altLang="en-US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en-US" altLang="en-US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en-US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  <m:r>
                          <a:rPr lang="en-US" altLang="en-US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0</m:t>
                        </m:r>
                        <m:r>
                          <a:rPr lang="en-US" altLang="en-US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𝑚</m:t>
                        </m:r>
                        <m:r>
                          <a:rPr lang="en-US" altLang="en-US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/</m:t>
                        </m:r>
                        <m:r>
                          <a:rPr lang="en-US" altLang="en-US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</m:num>
                      <m:den>
                        <m:r>
                          <a:rPr lang="en-US" altLang="en-US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5.0</m:t>
                        </m:r>
                        <m:r>
                          <a:rPr lang="en-US" altLang="en-US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AAF4DDF-4021-4902-A414-DCD1D9F5B1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820" y="3402191"/>
                <a:ext cx="3749218" cy="496931"/>
              </a:xfrm>
              <a:prstGeom prst="rect">
                <a:avLst/>
              </a:prstGeom>
              <a:blipFill>
                <a:blip r:embed="rId6"/>
                <a:stretch>
                  <a:fillRect b="-6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BA76110-851A-47B2-9E87-B686914B195A}"/>
                  </a:ext>
                </a:extLst>
              </p:cNvPr>
              <p:cNvSpPr txBox="1"/>
              <p:nvPr/>
            </p:nvSpPr>
            <p:spPr>
              <a:xfrm>
                <a:off x="1758821" y="4191366"/>
                <a:ext cx="1264298" cy="5667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80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en-US" sz="1800" i="1" dirty="0" smtClean="0">
                          <a:latin typeface="Cambria Math" panose="02040503050406030204" pitchFamily="18" charset="0"/>
                        </a:rPr>
                        <m:t> =2.0</m:t>
                      </m:r>
                      <m:f>
                        <m:fPr>
                          <m:ctrlPr>
                            <a:rPr lang="en-US" altLang="en-US" sz="18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altLang="en-US" sz="18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en-US" sz="1800" b="0" i="1" dirty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altLang="en-US" sz="1800" b="0" i="1" dirty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altLang="en-US" sz="1800" b="0" i="1" dirty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BA76110-851A-47B2-9E87-B686914B19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821" y="4191366"/>
                <a:ext cx="1264298" cy="56675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3BABCA5-8AA1-4F18-A4E9-7379BA547340}"/>
                  </a:ext>
                </a:extLst>
              </p:cNvPr>
              <p:cNvSpPr txBox="1"/>
              <p:nvPr/>
            </p:nvSpPr>
            <p:spPr>
              <a:xfrm>
                <a:off x="1758820" y="5737222"/>
                <a:ext cx="148356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en-US" sz="18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en-US" sz="1800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altLang="en-US" sz="1800" i="1" dirty="0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altLang="en-US" sz="1800" b="0" i="1" dirty="0" smtClean="0">
                          <a:latin typeface="Cambria Math" panose="02040503050406030204" pitchFamily="18" charset="0"/>
                        </a:rPr>
                        <m:t>20.</m:t>
                      </m:r>
                      <m:r>
                        <a:rPr lang="en-US" altLang="en-US" sz="1800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en-US" sz="1800" b="0" i="1" dirty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en-US" sz="1800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en-US" sz="18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3BABCA5-8AA1-4F18-A4E9-7379BA547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820" y="5737222"/>
                <a:ext cx="1483568" cy="369332"/>
              </a:xfrm>
              <a:prstGeom prst="rect">
                <a:avLst/>
              </a:prstGeom>
              <a:blipFill>
                <a:blip r:embed="rId8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358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0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0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0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0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505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1" grpId="0" uiExpand="1" build="p"/>
      <p:bldP spid="150573" grpId="0" animBg="1"/>
      <p:bldP spid="26" grpId="0"/>
      <p:bldP spid="29" grpId="0"/>
      <p:bldP spid="7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25488"/>
            <a:ext cx="7696200" cy="950912"/>
          </a:xfrm>
        </p:spPr>
        <p:txBody>
          <a:bodyPr/>
          <a:lstStyle/>
          <a:p>
            <a:r>
              <a:rPr lang="en-US" altLang="en-US" sz="2400" dirty="0"/>
              <a:t>How to determine position, velocity or acceleration without time.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227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609600" indent="-609600">
                  <a:spcBef>
                    <a:spcPct val="50000"/>
                  </a:spcBef>
                  <a:buClrTx/>
                  <a:buSzTx/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altLang="en-US" sz="2400" b="0" i="1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alt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+ ½ (</m:t>
                    </m:r>
                    <m:r>
                      <a:rPr lang="en-US" altLang="en-US" sz="2400" i="1" dirty="0" err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altLang="en-US" sz="2400" i="1" baseline="-25000" dirty="0" err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+</m:t>
                    </m:r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)∗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en-US" sz="2400" dirty="0"/>
                  <a:t>		(1)</a:t>
                </a:r>
              </a:p>
              <a:p>
                <a:pPr marL="609600" indent="-609600">
                  <a:spcBef>
                    <a:spcPct val="50000"/>
                  </a:spcBef>
                  <a:buClrTx/>
                  <a:buSzTx/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altLang="en-US" sz="2400" i="1" baseline="-25000" dirty="0" err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en-US" alt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+ 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𝑎𝑡</m:t>
                    </m:r>
                  </m:oMath>
                </a14:m>
                <a:r>
                  <a:rPr lang="en-US" altLang="en-US" sz="2800" dirty="0"/>
                  <a:t>			</a:t>
                </a:r>
                <a:r>
                  <a:rPr lang="en-US" altLang="en-US" sz="2400" dirty="0"/>
                  <a:t>(2)</a:t>
                </a:r>
              </a:p>
              <a:p>
                <a:pPr marL="609600" indent="-609600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2400" dirty="0"/>
                  <a:t>Solve (2) for t: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n-US" alt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2400" i="1" dirty="0" err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altLang="en-US" sz="2400" i="1" baseline="-25000" dirty="0" err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alt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–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altLang="en-US" sz="2400" b="0" i="1" baseline="-250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dirty="0"/>
                  <a:t> and substitute back into (1)</a:t>
                </a:r>
              </a:p>
              <a:p>
                <a:pPr marL="0" indent="0">
                  <a:spcBef>
                    <a:spcPct val="5000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altLang="en-US" sz="2800" i="1" baseline="-25000" dirty="0" err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altLang="en-US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 </m:t>
                      </m:r>
                      <m:r>
                        <a:rPr lang="en-US" altLang="en-US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𝑑𝑖</m:t>
                      </m:r>
                      <m:r>
                        <a:rPr lang="en-US" altLang="en-US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+ </m:t>
                      </m:r>
                      <m:f>
                        <m:fPr>
                          <m:ctrlPr>
                            <a:rPr lang="en-US" altLang="en-US" sz="28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8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½ (</m:t>
                          </m:r>
                          <m:sSub>
                            <m:sSubPr>
                              <m:ctrlPr>
                                <a:rPr lang="en-US" altLang="en-US" sz="28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en-US" sz="2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altLang="en-US" sz="28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en-US" sz="28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en-US" sz="2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en-US" sz="28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)(</m:t>
                          </m:r>
                          <m:sSub>
                            <m:sSubPr>
                              <m:ctrlPr>
                                <a:rPr lang="en-US" altLang="en-US" sz="28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en-US" sz="2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alt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en-US" sz="28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–</m:t>
                          </m:r>
                          <m:sSub>
                            <m:sSubPr>
                              <m:ctrlPr>
                                <a:rPr lang="en-US" altLang="en-US" sz="28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en-US" sz="2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en-US" sz="28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altLang="en-US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609600" indent="-609600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2400" dirty="0"/>
                  <a:t>By rearranging to solve for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altLang="en-US" sz="2400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altLang="en-US" sz="2400" i="1" baseline="30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2 </m:t>
                    </m:r>
                  </m:oMath>
                </a14:m>
                <a:r>
                  <a:rPr lang="en-US" altLang="en-US" sz="2400" dirty="0"/>
                  <a:t>:</a:t>
                </a:r>
              </a:p>
              <a:p>
                <a:pPr marL="609600" indent="-609600">
                  <a:spcBef>
                    <a:spcPct val="50000"/>
                  </a:spcBef>
                  <a:buClrTx/>
                  <a:buSzTx/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altLang="en-US" sz="2400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altLang="en-US" sz="2400" i="1" baseline="30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</m:t>
                    </m:r>
                    <m:sSub>
                      <m:sSubPr>
                        <m:ctrlPr>
                          <a:rPr lang="en-US" alt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2400" i="1" baseline="30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+2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∗(</m:t>
                    </m:r>
                    <m:r>
                      <a:rPr lang="en-US" altLang="en-US" sz="2400" i="1" dirty="0" err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altLang="en-US" sz="2400" i="1" baseline="-25000" dirty="0" err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–</m:t>
                    </m:r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dirty="0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800" dirty="0"/>
                  <a:t>		</a:t>
                </a:r>
                <a:r>
                  <a:rPr lang="en-US" altLang="en-US" sz="2400" dirty="0"/>
                  <a:t>(3)</a:t>
                </a:r>
              </a:p>
            </p:txBody>
          </p:sp>
        </mc:Choice>
        <mc:Fallback xmlns="">
          <p:sp>
            <p:nvSpPr>
              <p:cNvPr id="1822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188" t="-1057" b="-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2276" name="Object 4"/>
          <p:cNvGraphicFramePr>
            <a:graphicFrameLocks noChangeAspect="1"/>
          </p:cNvGraphicFramePr>
          <p:nvPr/>
        </p:nvGraphicFramePr>
        <p:xfrm>
          <a:off x="6464300" y="1987550"/>
          <a:ext cx="2197100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4" imgW="888840" imgH="380880" progId="Equation.3">
                  <p:embed/>
                </p:oleObj>
              </mc:Choice>
              <mc:Fallback>
                <p:oleObj name="Equation" r:id="rId4" imgW="888840" imgH="380880" progId="Equation.3">
                  <p:embed/>
                  <p:pic>
                    <p:nvPicPr>
                      <p:cNvPr id="1822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4300" y="1987550"/>
                        <a:ext cx="2197100" cy="941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2277" name="AutoShape 5"/>
          <p:cNvSpPr>
            <a:spLocks/>
          </p:cNvSpPr>
          <p:nvPr/>
        </p:nvSpPr>
        <p:spPr bwMode="auto">
          <a:xfrm rot="16200000">
            <a:off x="2990809" y="1712423"/>
            <a:ext cx="238563" cy="1478847"/>
          </a:xfrm>
          <a:prstGeom prst="leftBrace">
            <a:avLst>
              <a:gd name="adj1" fmla="val 63911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278" name="Freeform 6"/>
          <p:cNvSpPr>
            <a:spLocks/>
          </p:cNvSpPr>
          <p:nvPr/>
        </p:nvSpPr>
        <p:spPr bwMode="auto">
          <a:xfrm>
            <a:off x="3152021" y="2670175"/>
            <a:ext cx="3350379" cy="479425"/>
          </a:xfrm>
          <a:custGeom>
            <a:avLst/>
            <a:gdLst>
              <a:gd name="T0" fmla="*/ 0 w 2258"/>
              <a:gd name="T1" fmla="*/ 0 h 302"/>
              <a:gd name="T2" fmla="*/ 887 w 2258"/>
              <a:gd name="T3" fmla="*/ 302 h 302"/>
              <a:gd name="T4" fmla="*/ 2258 w 2258"/>
              <a:gd name="T5" fmla="*/ 0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58" h="302">
                <a:moveTo>
                  <a:pt x="0" y="0"/>
                </a:moveTo>
                <a:cubicBezTo>
                  <a:pt x="255" y="151"/>
                  <a:pt x="511" y="302"/>
                  <a:pt x="887" y="302"/>
                </a:cubicBezTo>
                <a:cubicBezTo>
                  <a:pt x="1263" y="302"/>
                  <a:pt x="1760" y="151"/>
                  <a:pt x="225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687865" y="5845445"/>
            <a:ext cx="2885589" cy="556023"/>
            <a:chOff x="3497469" y="5190060"/>
            <a:chExt cx="2885589" cy="556023"/>
          </a:xfrm>
        </p:grpSpPr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3497469" y="5409840"/>
              <a:ext cx="2400300" cy="336243"/>
            </a:xfrm>
            <a:custGeom>
              <a:avLst/>
              <a:gdLst>
                <a:gd name="T0" fmla="*/ 0 w 2258"/>
                <a:gd name="T1" fmla="*/ 0 h 302"/>
                <a:gd name="T2" fmla="*/ 887 w 2258"/>
                <a:gd name="T3" fmla="*/ 302 h 302"/>
                <a:gd name="T4" fmla="*/ 2258 w 2258"/>
                <a:gd name="T5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58" h="302">
                  <a:moveTo>
                    <a:pt x="0" y="0"/>
                  </a:moveTo>
                  <a:cubicBezTo>
                    <a:pt x="255" y="151"/>
                    <a:pt x="511" y="302"/>
                    <a:pt x="887" y="302"/>
                  </a:cubicBezTo>
                  <a:cubicBezTo>
                    <a:pt x="1263" y="302"/>
                    <a:pt x="1760" y="151"/>
                    <a:pt x="2258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839319" y="5190060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ambria Math" panose="02040503050406030204" pitchFamily="18" charset="0"/>
                  <a:ea typeface="Cambria Math" panose="02040503050406030204" pitchFamily="18" charset="0"/>
                  <a:sym typeface="Symbol"/>
                </a:rPr>
                <a:t></a:t>
              </a:r>
              <a:r>
                <a: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d</a:t>
              </a:r>
            </a:p>
          </p:txBody>
        </p:sp>
      </p:grpSp>
      <p:sp>
        <p:nvSpPr>
          <p:cNvPr id="15" name="AutoShape 5"/>
          <p:cNvSpPr>
            <a:spLocks/>
          </p:cNvSpPr>
          <p:nvPr/>
        </p:nvSpPr>
        <p:spPr bwMode="auto">
          <a:xfrm rot="16200000">
            <a:off x="3560072" y="5373948"/>
            <a:ext cx="207159" cy="1023261"/>
          </a:xfrm>
          <a:prstGeom prst="leftBrace">
            <a:avLst>
              <a:gd name="adj1" fmla="val 63911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585027" y="3091294"/>
            <a:ext cx="5779211" cy="624210"/>
            <a:chOff x="1725015" y="3321049"/>
            <a:chExt cx="5779211" cy="6242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725015" y="3321049"/>
                  <a:ext cx="5779211" cy="624210"/>
                </a:xfrm>
                <a:prstGeom prst="rect">
                  <a:avLst/>
                </a:prstGeom>
                <a:solidFill>
                  <a:srgbClr val="99CCFF"/>
                </a:solidFill>
                <a:ln>
                  <a:solidFill>
                    <a:srgbClr val="00206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Remember, since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a14:m>
                  <a:r>
                    <a:rPr lang="en-US" sz="2400" dirty="0"/>
                    <a:t>  		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25015" y="3321049"/>
                  <a:ext cx="5779211" cy="62421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474" b="-7692"/>
                  </a:stretch>
                </a:blipFill>
                <a:ln>
                  <a:solidFill>
                    <a:srgbClr val="00206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ight Arrow 11"/>
            <p:cNvSpPr/>
            <p:nvPr/>
          </p:nvSpPr>
          <p:spPr bwMode="auto">
            <a:xfrm>
              <a:off x="5339644" y="3572522"/>
              <a:ext cx="865931" cy="205743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640937" y="4645959"/>
                <a:ext cx="5212068" cy="517706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993300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400" dirty="0">
                    <a:ea typeface="Cambria Math" panose="02040503050406030204" pitchFamily="18" charset="0"/>
                  </a:rPr>
                  <a:t>Note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alt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–</m:t>
                        </m:r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altLang="en-US" sz="2000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altLang="en-US" sz="2000" i="1" baseline="30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altLang="en-US" sz="2000" b="0" i="1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altLang="en-US" sz="2000" i="1" baseline="30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937" y="4645959"/>
                <a:ext cx="5212068" cy="517706"/>
              </a:xfrm>
              <a:prstGeom prst="rect">
                <a:avLst/>
              </a:prstGeom>
              <a:blipFill rotWithShape="0">
                <a:blip r:embed="rId7"/>
                <a:stretch>
                  <a:fillRect l="-1634" t="-3448" b="-18391"/>
                </a:stretch>
              </a:blipFill>
              <a:ln>
                <a:solidFill>
                  <a:srgbClr val="9933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2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82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2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2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182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182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5" grpId="0" uiExpand="1" build="p"/>
      <p:bldP spid="182277" grpId="0" animBg="1"/>
      <p:bldP spid="182277" grpId="1" animBg="1"/>
      <p:bldP spid="182278" grpId="0" animBg="1"/>
      <p:bldP spid="182278" grpId="1" animBg="1"/>
      <p:bldP spid="15" grpId="0" animBg="1"/>
      <p:bldP spid="14" grpId="0" animBg="1"/>
      <p:bldP spid="1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920750"/>
            <a:ext cx="7696200" cy="755650"/>
          </a:xfrm>
        </p:spPr>
        <p:txBody>
          <a:bodyPr/>
          <a:lstStyle/>
          <a:p>
            <a:r>
              <a:rPr lang="en-US" altLang="en-US" sz="2400" b="1" dirty="0"/>
              <a:t>How to determine displacement, time or initial velocity without the final velocity.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589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609600" indent="-609600">
                  <a:spcBef>
                    <a:spcPct val="50000"/>
                  </a:spcBef>
                  <a:buClrTx/>
                  <a:buSzTx/>
                  <a:buNone/>
                </a:pPr>
                <a14:m>
                  <m:oMath xmlns:m="http://schemas.openxmlformats.org/officeDocument/2006/math">
                    <m:r>
                      <a:rPr lang="en-US" altLang="en-US" sz="32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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altLang="en-US" sz="32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>
                      <a:rPr lang="en-US" alt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½ </m:t>
                    </m:r>
                    <m:r>
                      <a:rPr lang="en-US" alt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en-US" sz="3200" i="1" dirty="0" err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altLang="en-US" sz="3200" i="1" baseline="-25000" dirty="0" err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alt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+</m:t>
                    </m:r>
                    <m:sSub>
                      <m:sSubPr>
                        <m:ctrlPr>
                          <a:rPr lang="en-US" alt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32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32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3200" i="1" dirty="0">
                        <a:latin typeface="Cambria Math" panose="02040503050406030204" pitchFamily="18" charset="0"/>
                      </a:rPr>
                      <m:t>)∗</m:t>
                    </m:r>
                    <m:r>
                      <a:rPr lang="en-US" alt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en-US" sz="2800" dirty="0"/>
                  <a:t>			(1)</a:t>
                </a:r>
              </a:p>
              <a:p>
                <a:pPr marL="609600" indent="-609600">
                  <a:spcBef>
                    <a:spcPct val="50000"/>
                  </a:spcBef>
                  <a:buClrTx/>
                  <a:buSzTx/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altLang="en-US" sz="3200" i="1" baseline="-25000" dirty="0" err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alt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</m:t>
                    </m:r>
                    <m:sSub>
                      <m:sSubPr>
                        <m:ctrlPr>
                          <a:rPr lang="en-US" alt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r>
                      <a:rPr lang="en-US" alt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𝑎𝑡</m:t>
                    </m:r>
                  </m:oMath>
                </a14:m>
                <a:r>
                  <a:rPr lang="en-US" altLang="en-US" sz="2800" dirty="0"/>
                  <a:t>					(2)</a:t>
                </a:r>
              </a:p>
              <a:p>
                <a:pPr marL="609600" indent="-609600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2800" dirty="0"/>
                  <a:t>Substitute (2) into (1) for </a:t>
                </a:r>
                <a:r>
                  <a:rPr lang="en-US" altLang="en-US" sz="2800" dirty="0" err="1"/>
                  <a:t>v</a:t>
                </a:r>
                <a:r>
                  <a:rPr lang="en-US" altLang="en-US" sz="2800" baseline="-25000" dirty="0" err="1"/>
                  <a:t>f</a:t>
                </a:r>
                <a:endParaRPr lang="en-US" altLang="en-US" sz="2800" dirty="0"/>
              </a:p>
              <a:p>
                <a:pPr marL="0" indent="0"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en-US" sz="800" i="1" dirty="0">
                  <a:latin typeface="Cambria Math" panose="02040503050406030204" pitchFamily="18" charset="0"/>
                  <a:ea typeface="Cambria Math" panose="02040503050406030204" pitchFamily="18" charset="0"/>
                  <a:sym typeface="MT Symbol" panose="04000400000000000000" pitchFamily="82" charset="2"/>
                </a:endParaRPr>
              </a:p>
              <a:p>
                <a:pPr marL="0" indent="0">
                  <a:spcBef>
                    <a:spcPct val="5000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3200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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altLang="en-US" sz="32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sz="32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½ (</m:t>
                      </m:r>
                      <m:sSub>
                        <m:sSubPr>
                          <m:ctrlPr>
                            <a:rPr lang="en-US" altLang="en-US" sz="32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3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en-US" sz="3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en-US" sz="32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+ </m:t>
                      </m:r>
                      <m:r>
                        <a:rPr lang="en-US" altLang="en-US" sz="3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𝑎𝑡</m:t>
                      </m:r>
                      <m:r>
                        <a:rPr lang="en-US" altLang="en-US" sz="3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+</m:t>
                      </m:r>
                      <m:sSub>
                        <m:sSubPr>
                          <m:ctrlPr>
                            <a:rPr lang="en-US" altLang="en-US" sz="3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32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en-US" sz="32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en-US" sz="3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)∗</m:t>
                      </m:r>
                      <m:r>
                        <a:rPr lang="en-US" altLang="en-US" sz="3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altLang="en-US" sz="3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en-US" sz="32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609600" indent="-609600">
                  <a:spcBef>
                    <a:spcPct val="50000"/>
                  </a:spcBef>
                  <a:buClrTx/>
                  <a:buSzTx/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8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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altLang="en-US" sz="32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>
                      <a:rPr lang="en-US" altLang="en-US" sz="3200" i="1" dirty="0" err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altLang="en-US" sz="3200" i="1" baseline="-25000" dirty="0" err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altLang="en-US" sz="3200" i="1" dirty="0" err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½ </m:t>
                    </m:r>
                    <m:r>
                      <a:rPr lang="en-US" alt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𝑎𝑡</m:t>
                    </m:r>
                    <m:r>
                      <a:rPr lang="en-US" altLang="en-US" sz="3200" i="1" baseline="30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altLang="en-US" sz="2800" dirty="0"/>
                  <a:t>				(4)</a:t>
                </a:r>
              </a:p>
              <a:p>
                <a:pPr marL="609600" indent="-609600"/>
                <a:endParaRPr lang="en-US" altLang="en-US" sz="2800" dirty="0"/>
              </a:p>
            </p:txBody>
          </p:sp>
        </mc:Choice>
        <mc:Fallback xmlns="">
          <p:sp>
            <p:nvSpPr>
              <p:cNvPr id="1658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2"/>
                <a:stretch>
                  <a:fillRect l="-1584" t="-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5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Formulas for Motion of Objects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66939" name="Group 27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09842726"/>
                  </p:ext>
                </p:extLst>
              </p:nvPr>
            </p:nvGraphicFramePr>
            <p:xfrm>
              <a:off x="455613" y="1846263"/>
              <a:ext cx="8226425" cy="4318319"/>
            </p:xfrm>
            <a:graphic>
              <a:graphicData uri="http://schemas.openxmlformats.org/drawingml/2006/table">
                <a:tbl>
                  <a:tblPr/>
                  <a:tblGrid>
                    <a:gridCol w="411321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321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900113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SzPct val="70000"/>
                            <a:buFont typeface="Wingdings" panose="05000000000000000000" pitchFamily="2" charset="2"/>
                            <a:defRPr sz="27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1"/>
                            </a:buClr>
                            <a:buSzPct val="150000"/>
                            <a:defRPr sz="2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  <a:buSzPct val="15000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SzPct val="15000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5000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en-US" sz="27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Equations to use when an accelerating object has an initial velocity.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SzPct val="70000"/>
                            <a:buFont typeface="Wingdings" panose="05000000000000000000" pitchFamily="2" charset="2"/>
                            <a:defRPr sz="27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1"/>
                            </a:buClr>
                            <a:buSzPct val="150000"/>
                            <a:defRPr sz="2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  <a:buSzPct val="15000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SzPct val="15000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5000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en-US" sz="27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Form to use when accelerating object starts from rest (v</a:t>
                          </a:r>
                          <a:r>
                            <a:rPr kumimoji="0" lang="en-US" altLang="en-US" sz="2700" b="0" i="0" u="none" strike="noStrike" cap="none" normalizeH="0" baseline="-2500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</a:t>
                          </a:r>
                          <a:r>
                            <a:rPr kumimoji="0" lang="en-US" altLang="en-US" sz="27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0).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47713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SzPct val="70000"/>
                            <a:buFont typeface="Wingdings" panose="05000000000000000000" pitchFamily="2" charset="2"/>
                            <a:defRPr sz="27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1"/>
                            </a:buClr>
                            <a:buSzPct val="150000"/>
                            <a:defRPr sz="2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  <a:buSzPct val="15000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SzPct val="15000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5000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altLang="en-US" sz="24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Symbol" panose="05050102010706020507" pitchFamily="18" charset="2"/>
                                </a:rPr>
                                <m:t></m:t>
                              </m:r>
                              <m:r>
                                <a:rPr kumimoji="0" lang="en-US" altLang="en-US" sz="24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MT Symbol" panose="04000400000000000000" pitchFamily="82" charset="2"/>
                                </a:rPr>
                                <m:t>𝑑</m:t>
                              </m:r>
                              <m:r>
                                <a:rPr kumimoji="0" lang="en-US" altLang="en-US" sz="24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MT Symbol" panose="04000400000000000000" pitchFamily="82" charset="2"/>
                                </a:rPr>
                                <m:t> =½(</m:t>
                              </m:r>
                              <m:sSub>
                                <m:sSubPr>
                                  <m:ctrlPr>
                                    <a:rPr kumimoji="0" lang="en-US" altLang="en-US" sz="24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MT Symbol" panose="04000400000000000000" pitchFamily="82" charset="2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en-US" sz="24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MT Symbol" panose="04000400000000000000" pitchFamily="82" charset="2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kumimoji="0" lang="en-US" altLang="en-US" sz="24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MT Symbol" panose="04000400000000000000" pitchFamily="82" charset="2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kumimoji="0" lang="en-US" altLang="en-US" sz="24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MT Symbol" panose="04000400000000000000" pitchFamily="82" charset="2"/>
                                </a:rPr>
                                <m:t>+</m:t>
                              </m:r>
                              <m:r>
                                <a:rPr kumimoji="0" lang="en-US" altLang="en-US" sz="2400" b="0" i="1" u="none" strike="noStrike" cap="none" normalizeH="0" baseline="0" dirty="0" err="1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MT Symbol" panose="04000400000000000000" pitchFamily="82" charset="2"/>
                                </a:rPr>
                                <m:t>𝑣</m:t>
                              </m:r>
                              <m:r>
                                <a:rPr kumimoji="0" lang="en-US" altLang="en-US" sz="2400" b="0" i="1" u="none" strike="noStrike" cap="none" normalizeH="0" baseline="-25000" dirty="0" err="1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MT Symbol" panose="04000400000000000000" pitchFamily="82" charset="2"/>
                                </a:rPr>
                                <m:t>𝑓</m:t>
                              </m:r>
                              <m:r>
                                <a:rPr kumimoji="0" lang="en-US" altLang="en-US" sz="24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MT Symbol" panose="04000400000000000000" pitchFamily="82" charset="2"/>
                                </a:rPr>
                                <m:t>)</m:t>
                              </m:r>
                              <m:r>
                                <a:rPr kumimoji="0" lang="en-US" altLang="en-US" sz="24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MT Symbol" panose="04000400000000000000" pitchFamily="82" charset="2"/>
                                </a:rPr>
                                <m:t>𝑡</m:t>
                              </m:r>
                            </m:oMath>
                          </a14:m>
                          <a:r>
                            <a:rPr kumimoji="0" lang="en-US" alt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MT Symbol" panose="04000400000000000000" pitchFamily="82" charset="2"/>
                            </a:rPr>
                            <a:t>	</a:t>
                          </a:r>
                        </a:p>
                      </a:txBody>
                      <a:tcPr marT="274320" marB="0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SzPct val="70000"/>
                            <a:buFont typeface="Wingdings" panose="05000000000000000000" pitchFamily="2" charset="2"/>
                            <a:defRPr sz="27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1"/>
                            </a:buClr>
                            <a:buSzPct val="150000"/>
                            <a:defRPr sz="2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  <a:buSzPct val="15000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SzPct val="15000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5000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24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  <a:sym typeface="Symbol" panose="05050102010706020507" pitchFamily="18" charset="2"/>
                                  </a:rPr>
                                  <m:t></m:t>
                                </m:r>
                                <m:r>
                                  <a:rPr kumimoji="0" lang="en-US" altLang="en-US" sz="24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  <a:sym typeface="MT Symbol" panose="04000400000000000000" pitchFamily="82" charset="2"/>
                                  </a:rPr>
                                  <m:t>𝑑</m:t>
                                </m:r>
                                <m:r>
                                  <a:rPr kumimoji="0" lang="en-US" altLang="en-US" sz="24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  <a:sym typeface="MT Symbol" panose="04000400000000000000" pitchFamily="82" charset="2"/>
                                  </a:rPr>
                                  <m:t> =½</m:t>
                                </m:r>
                                <m:r>
                                  <a:rPr kumimoji="0" lang="en-US" altLang="en-US" sz="2400" b="0" i="1" u="none" strike="noStrike" cap="none" normalizeH="0" baseline="0" dirty="0" err="1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  <a:sym typeface="MT Symbol" panose="04000400000000000000" pitchFamily="82" charset="2"/>
                                  </a:rPr>
                                  <m:t>𝑣</m:t>
                                </m:r>
                                <m:r>
                                  <a:rPr kumimoji="0" lang="en-US" altLang="en-US" sz="2400" b="0" i="1" u="none" strike="noStrike" cap="none" normalizeH="0" baseline="-25000" dirty="0" err="1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  <a:sym typeface="MT Symbol" panose="04000400000000000000" pitchFamily="82" charset="2"/>
                                  </a:rPr>
                                  <m:t>𝑓</m:t>
                                </m:r>
                                <m:r>
                                  <a:rPr kumimoji="0" lang="en-US" altLang="en-US" sz="24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  <a:sym typeface="MT Symbol" panose="04000400000000000000" pitchFamily="82" charset="2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kumimoji="0" lang="en-US" alt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T="274320" marB="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49300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SzPct val="70000"/>
                            <a:buFont typeface="Wingdings" panose="05000000000000000000" pitchFamily="2" charset="2"/>
                            <a:defRPr sz="27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1"/>
                            </a:buClr>
                            <a:buSzPct val="150000"/>
                            <a:defRPr sz="2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  <a:buSzPct val="15000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SzPct val="15000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5000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en-US" altLang="en-US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altLang="en-US" sz="2400" i="1" baseline="-25000" dirty="0" err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=</m:t>
                              </m:r>
                              <m:r>
                                <a:rPr lang="en-US" altLang="en-US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altLang="en-US" sz="2400" b="0" i="1" baseline="-2500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 </m:t>
                              </m:r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𝑎𝑡</m:t>
                              </m:r>
                            </m:oMath>
                          </a14:m>
                          <a:r>
                            <a:rPr kumimoji="0" lang="en-US" alt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MT Symbol" panose="04000400000000000000" pitchFamily="82" charset="2"/>
                            </a:rPr>
                            <a:t>	</a:t>
                          </a:r>
                        </a:p>
                      </a:txBody>
                      <a:tcPr marT="274320" marB="0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SzPct val="70000"/>
                            <a:buFont typeface="Wingdings" panose="05000000000000000000" pitchFamily="2" charset="2"/>
                            <a:defRPr sz="27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1"/>
                            </a:buClr>
                            <a:buSzPct val="150000"/>
                            <a:defRPr sz="2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  <a:buSzPct val="15000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SzPct val="15000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5000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2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US" altLang="en-US" sz="2400" i="1" baseline="-25000" dirty="0" err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𝑎𝑡</m:t>
                                </m:r>
                              </m:oMath>
                            </m:oMathPara>
                          </a14:m>
                          <a:endParaRPr kumimoji="0" lang="en-US" alt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T="274320" marB="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47713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SzPct val="70000"/>
                            <a:buFont typeface="Wingdings" panose="05000000000000000000" pitchFamily="2" charset="2"/>
                            <a:defRPr sz="27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1"/>
                            </a:buClr>
                            <a:buSzPct val="150000"/>
                            <a:defRPr sz="2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  <a:buSzPct val="15000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SzPct val="15000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5000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/>
                                  </a:rPr>
                                  <m:t>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altLang="en-US" sz="2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en-US" sz="2400" i="1" dirty="0" err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US" altLang="en-US" sz="2400" i="1" baseline="-25000" dirty="0" err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en-US" sz="2400" i="1" dirty="0" err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en-US" sz="2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 ½</m:t>
                                </m:r>
                                <m: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𝑎𝑡</m:t>
                                </m:r>
                                <m:r>
                                  <a:rPr lang="en-US" altLang="en-US" sz="2400" i="1" baseline="30000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kumimoji="0" lang="en-US" alt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  <a:sym typeface="MT Symbol" panose="04000400000000000000" pitchFamily="82" charset="2"/>
                          </a:endParaRPr>
                        </a:p>
                      </a:txBody>
                      <a:tcPr marT="274320" marB="0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SzPct val="70000"/>
                            <a:buFont typeface="Wingdings" panose="05000000000000000000" pitchFamily="2" charset="2"/>
                            <a:defRPr sz="27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1"/>
                            </a:buClr>
                            <a:buSzPct val="150000"/>
                            <a:defRPr sz="2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  <a:buSzPct val="15000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SzPct val="15000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5000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2400" i="1" dirty="0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</m:t>
                                </m:r>
                                <m:r>
                                  <a:rPr lang="en-US" sz="2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altLang="en-US" sz="2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en-US" sz="28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r>
                                  <a:rPr lang="en-US" altLang="en-US" sz="28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𝑎𝑡</m:t>
                                </m:r>
                                <m:r>
                                  <a:rPr lang="en-US" altLang="en-US" sz="2800" i="1" baseline="30000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kumimoji="0" lang="en-US" altLang="en-US" sz="2400" b="0" i="0" u="none" strike="noStrike" cap="none" normalizeH="0" baseline="300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  <a:sym typeface="MT Symbol" panose="04000400000000000000" pitchFamily="82" charset="2"/>
                          </a:endParaRPr>
                        </a:p>
                      </a:txBody>
                      <a:tcPr marT="274320" marB="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747713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SzPct val="70000"/>
                            <a:buFont typeface="Wingdings" panose="05000000000000000000" pitchFamily="2" charset="2"/>
                            <a:defRPr sz="27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1"/>
                            </a:buClr>
                            <a:buSzPct val="150000"/>
                            <a:defRPr sz="2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  <a:buSzPct val="15000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SzPct val="15000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5000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2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US" altLang="en-US" sz="2400" i="1" baseline="-25000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altLang="en-US" sz="2400" i="1" baseline="30000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en-US" sz="2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altLang="en-US" sz="240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4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en-US" sz="24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en-US" sz="2400" i="1" baseline="30000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kumimoji="0" lang="en-US" altLang="en-US" sz="24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  <a:sym typeface="Symbol" panose="05050102010706020507" pitchFamily="18" charset="2"/>
                                  </a:rPr>
                                  <m:t></m:t>
                                </m:r>
                                <m:r>
                                  <a:rPr kumimoji="0" lang="en-US" altLang="en-US" sz="24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  <a:sym typeface="MT Symbol" panose="04000400000000000000" pitchFamily="82" charset="2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kumimoji="0" lang="en-US" alt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SzPct val="70000"/>
                            <a:buFont typeface="Wingdings" panose="05000000000000000000" pitchFamily="2" charset="2"/>
                            <a:defRPr sz="27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1"/>
                            </a:buClr>
                            <a:buSzPct val="150000"/>
                            <a:defRPr sz="2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  <a:buSzPct val="15000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SzPct val="15000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5000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0000"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2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US" altLang="en-US" sz="2400" i="1" baseline="-25000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altLang="en-US" sz="2400" i="1" baseline="30000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en-US" sz="2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kumimoji="0" lang="en-US" altLang="en-US" sz="24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  <a:sym typeface="Symbol" panose="05050102010706020507" pitchFamily="18" charset="2"/>
                                  </a:rPr>
                                  <m:t></m:t>
                                </m:r>
                                <m:r>
                                  <a:rPr kumimoji="0" lang="en-US" altLang="en-US" sz="24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  <a:sym typeface="MT Symbol" panose="04000400000000000000" pitchFamily="82" charset="2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kumimoji="0" lang="en-US" alt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66939" name="Group 27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09842726"/>
                  </p:ext>
                </p:extLst>
              </p:nvPr>
            </p:nvGraphicFramePr>
            <p:xfrm>
              <a:off x="455613" y="1846263"/>
              <a:ext cx="8226425" cy="4318319"/>
            </p:xfrm>
            <a:graphic>
              <a:graphicData uri="http://schemas.openxmlformats.org/drawingml/2006/table">
                <a:tbl>
                  <a:tblPr/>
                  <a:tblGrid>
                    <a:gridCol w="411321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321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325880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SzPct val="70000"/>
                            <a:buFont typeface="Wingdings" panose="05000000000000000000" pitchFamily="2" charset="2"/>
                            <a:defRPr sz="27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1"/>
                            </a:buClr>
                            <a:buSzPct val="150000"/>
                            <a:defRPr sz="2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  <a:buSzPct val="15000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SzPct val="15000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5000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en-US" sz="27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Equations to use when an accelerating object has an initial velocity.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SzPct val="70000"/>
                            <a:buFont typeface="Wingdings" panose="05000000000000000000" pitchFamily="2" charset="2"/>
                            <a:defRPr sz="27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1"/>
                            </a:buClr>
                            <a:buSzPct val="150000"/>
                            <a:defRPr sz="2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  <a:buSzPct val="15000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SzPct val="15000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5000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en-US" sz="27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Form to use when accelerating object starts from rest (v</a:t>
                          </a:r>
                          <a:r>
                            <a:rPr kumimoji="0" lang="en-US" altLang="en-US" sz="2700" b="0" i="0" u="none" strike="noStrike" cap="none" normalizeH="0" baseline="-2500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</a:t>
                          </a:r>
                          <a:r>
                            <a:rPr kumimoji="0" lang="en-US" altLang="en-US" sz="27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0).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4771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274320" marB="0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2667" t="-183740" r="-101630" b="-3032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274320" marB="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02515" t="-183740" r="-1479" b="-3032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493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274320" marB="0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2667" t="-283740" r="-101630" b="-2032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274320" marB="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02515" t="-283740" r="-1479" b="-2032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4771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274320" marB="0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2667" t="-383740" r="-101630" b="-1032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274320" marB="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02515" t="-383740" r="-1479" b="-1032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74771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2667" t="-483740" r="-101630" b="-32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02515" t="-483740" r="-1479" b="-32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66940" name="AutoShape 28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580438" y="6308725"/>
            <a:ext cx="563562" cy="549275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0" y="630238"/>
            <a:ext cx="7696200" cy="1046162"/>
          </a:xfrm>
        </p:spPr>
        <p:txBody>
          <a:bodyPr/>
          <a:lstStyle/>
          <a:p>
            <a:r>
              <a:rPr lang="en-US" altLang="en-US" sz="2900" dirty="0"/>
              <a:t>What is instantaneous speed?</a:t>
            </a:r>
          </a:p>
        </p:txBody>
      </p:sp>
      <p:grpSp>
        <p:nvGrpSpPr>
          <p:cNvPr id="146672" name="Group 1264"/>
          <p:cNvGrpSpPr>
            <a:grpSpLocks/>
          </p:cNvGrpSpPr>
          <p:nvPr/>
        </p:nvGrpSpPr>
        <p:grpSpPr bwMode="auto">
          <a:xfrm>
            <a:off x="2493963" y="1982788"/>
            <a:ext cx="4438650" cy="4256087"/>
            <a:chOff x="1918" y="1632"/>
            <a:chExt cx="2504" cy="2424"/>
          </a:xfrm>
        </p:grpSpPr>
        <p:sp>
          <p:nvSpPr>
            <p:cNvPr id="146670" name="Rectangle 1262"/>
            <p:cNvSpPr>
              <a:spLocks noChangeArrowheads="1"/>
            </p:cNvSpPr>
            <p:nvPr/>
          </p:nvSpPr>
          <p:spPr bwMode="auto">
            <a:xfrm>
              <a:off x="1920" y="1645"/>
              <a:ext cx="2496" cy="240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6669" name="Picture 126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8" y="1632"/>
              <a:ext cx="2504" cy="242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6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2: Calculating Distance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1999" y="1904999"/>
            <a:ext cx="8065912" cy="162087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dirty="0"/>
              <a:t>You are driving your automobile to grandma’s house when you need to enter a highway. You are initially traveling at 15.0 m/s on an entrance ramp at which point you accelerate at 2.00 m/s</a:t>
            </a:r>
            <a:r>
              <a:rPr lang="en-US" altLang="en-US" sz="2400" baseline="30000" dirty="0"/>
              <a:t>2</a:t>
            </a:r>
            <a:r>
              <a:rPr lang="en-US" altLang="en-US" sz="2400" dirty="0"/>
              <a:t> for 5.00 seconds while merging into traffic.</a:t>
            </a:r>
          </a:p>
        </p:txBody>
      </p:sp>
      <p:graphicFrame>
        <p:nvGraphicFramePr>
          <p:cNvPr id="172077" name="Group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69361"/>
              </p:ext>
            </p:extLst>
          </p:nvPr>
        </p:nvGraphicFramePr>
        <p:xfrm>
          <a:off x="5631215" y="3460926"/>
          <a:ext cx="2977798" cy="2788920"/>
        </p:xfrm>
        <a:graphic>
          <a:graphicData uri="http://schemas.openxmlformats.org/drawingml/2006/table">
            <a:tbl>
              <a:tblPr/>
              <a:tblGrid>
                <a:gridCol w="14888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88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1379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50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3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50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50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3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50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50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2.00 m/s</a:t>
                      </a:r>
                      <a:r>
                        <a:rPr kumimoji="0" lang="en-US" alt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7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50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kumimoji="0" lang="en-US" altLang="en-US" sz="24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50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0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50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50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m/s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3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50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50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5.00 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72078" name="AutoShape 4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09013" y="6365875"/>
            <a:ext cx="534987" cy="49212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A8F4942-5A4A-4876-8CCD-476A78901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74" y="3641901"/>
            <a:ext cx="4644673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80000"/>
              </a:lnSpc>
            </a:pPr>
            <a:r>
              <a:rPr lang="en-US" altLang="en-US" sz="1900" dirty="0"/>
              <a:t>How far has your vehicle traveled during the acceleration?</a:t>
            </a:r>
          </a:p>
          <a:p>
            <a:pPr lvl="1">
              <a:lnSpc>
                <a:spcPct val="80000"/>
              </a:lnSpc>
            </a:pPr>
            <a:r>
              <a:rPr lang="en-US" altLang="en-US" sz="1900" dirty="0"/>
              <a:t>What is your final speed once you merge onto the highway</a:t>
            </a:r>
          </a:p>
        </p:txBody>
      </p:sp>
    </p:spTree>
    <p:extLst>
      <p:ext uri="{BB962C8B-B14F-4D97-AF65-F5344CB8AC3E}">
        <p14:creationId xmlns:p14="http://schemas.microsoft.com/office/powerpoint/2010/main" val="238905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5" grpId="0" build="p"/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2: Calculating Distance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329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From your reference table:</a:t>
                </a:r>
              </a:p>
              <a:p>
                <a:pPr lvl="1">
                  <a:buFontTx/>
                  <a:buNone/>
                </a:pPr>
                <a:r>
                  <a:rPr lang="en-US" altLang="en-US" dirty="0"/>
                  <a:t>				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i="1" dirty="0" err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i="1" baseline="-25000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i="1" dirty="0" err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+½ 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𝑎𝑡</m:t>
                    </m:r>
                    <m:r>
                      <a:rPr lang="en-US" altLang="en-US" i="1" baseline="30000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altLang="en-US" dirty="0"/>
              </a:p>
              <a:p>
                <a:r>
                  <a:rPr lang="en-US" altLang="en-US" dirty="0"/>
                  <a:t>Note that the only unknown if we use this equation is the distance.</a:t>
                </a:r>
              </a:p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en-US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400" i="1" dirty="0">
                              <a:latin typeface="Cambria Math" panose="02040503050406030204" pitchFamily="18" charset="0"/>
                            </a:rPr>
                            <m:t>15.0</m:t>
                          </m:r>
                          <m:f>
                            <m:fPr>
                              <m:ctrlPr>
                                <a:rPr lang="en-US" alt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alt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5.00</m:t>
                          </m:r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2400" i="1" dirty="0" smtClean="0">
                          <a:latin typeface="Cambria Math" panose="02040503050406030204" pitchFamily="18" charset="0"/>
                        </a:rPr>
                        <m:t>½(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2.00</m:t>
                      </m:r>
                      <m:f>
                        <m:f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40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altLang="en-US" sz="240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en-US" sz="2400" i="1" baseline="30000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en-US" sz="2400" i="1" dirty="0" smtClean="0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</a:rPr>
                                <m:t>5.00</m:t>
                              </m:r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  <m:sup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en-US" baseline="30000" dirty="0"/>
              </a:p>
              <a:p>
                <a:pPr algn="ctr">
                  <a:buFont typeface="Wingdings" panose="05000000000000000000" pitchFamily="2" charset="2"/>
                  <a:buNone/>
                </a:pPr>
                <a:endParaRPr lang="en-US" altLang="en-US" sz="800" b="0" i="1" dirty="0">
                  <a:latin typeface="Cambria Math" panose="02040503050406030204" pitchFamily="18" charset="0"/>
                </a:endParaRPr>
              </a:p>
              <a:p>
                <a:pPr algn="ctr"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</a:rPr>
                        <m:t>100 </m:t>
                      </m:r>
                      <m:r>
                        <a:rPr lang="en-US" altLang="en-US" i="1" dirty="0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altLang="en-US" baseline="30000" dirty="0"/>
              </a:p>
            </p:txBody>
          </p:sp>
        </mc:Choice>
        <mc:Fallback>
          <p:sp>
            <p:nvSpPr>
              <p:cNvPr id="1832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792" t="-1964" r="-3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275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3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3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3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2: Calculating Final Speed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329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From your reference table:</a:t>
                </a:r>
              </a:p>
              <a:p>
                <a:pPr lvl="1">
                  <a:buFontTx/>
                  <a:buNone/>
                </a:pPr>
                <a:r>
                  <a:rPr lang="en-US" altLang="en-US" dirty="0"/>
                  <a:t>				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b="0" i="1" baseline="-25000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i="1" dirty="0" err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i="1" baseline="-25000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i="1" dirty="0" err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en-US" dirty="0"/>
                  <a:t>t</a:t>
                </a:r>
              </a:p>
              <a:p>
                <a:r>
                  <a:rPr lang="en-US" altLang="en-US" dirty="0"/>
                  <a:t>In this case the only unknown will be the final velocity.</a:t>
                </a:r>
              </a:p>
              <a:p>
                <a:pPr algn="ctr">
                  <a:buNone/>
                </a:pPr>
                <a:endParaRPr lang="en-US" altLang="en-US" sz="1200" i="1" dirty="0">
                  <a:latin typeface="Cambria Math" panose="02040503050406030204" pitchFamily="18" charset="0"/>
                </a:endParaRPr>
              </a:p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dirty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en-US" sz="2400" i="1" baseline="-25000" dirty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en-US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400" i="1" dirty="0">
                              <a:latin typeface="Cambria Math" panose="02040503050406030204" pitchFamily="18" charset="0"/>
                            </a:rPr>
                            <m:t>15.0</m:t>
                          </m:r>
                          <m:f>
                            <m:fPr>
                              <m:ctrlPr>
                                <a:rPr lang="en-US" alt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alt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5.00</m:t>
                          </m:r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24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2.00</m:t>
                      </m:r>
                      <m:f>
                        <m:f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40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altLang="en-US" sz="240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en-US" sz="2400" i="1" baseline="30000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en-US" sz="2400" i="1" dirty="0" smtClean="0"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ctrlPr>
                            <a:rPr lang="en-US" alt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5.00</m:t>
                          </m:r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altLang="en-US" baseline="30000" dirty="0"/>
              </a:p>
              <a:p>
                <a:pPr algn="ctr">
                  <a:buFont typeface="Wingdings" panose="05000000000000000000" pitchFamily="2" charset="2"/>
                  <a:buNone/>
                </a:pPr>
                <a:endParaRPr lang="en-US" altLang="en-US" sz="800" b="0" i="1" dirty="0">
                  <a:latin typeface="Cambria Math" panose="02040503050406030204" pitchFamily="18" charset="0"/>
                </a:endParaRPr>
              </a:p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en-US" i="1" baseline="-25000" dirty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</a:rPr>
                        <m:t>25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altLang="en-US" baseline="30000" dirty="0"/>
              </a:p>
            </p:txBody>
          </p:sp>
        </mc:Choice>
        <mc:Fallback>
          <p:sp>
            <p:nvSpPr>
              <p:cNvPr id="1832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792" t="-1964" r="-1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253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3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3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3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3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3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3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3: Calculating Distance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1999" y="1904999"/>
            <a:ext cx="8065912" cy="162087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dirty="0"/>
              <a:t>A little while later, you need to slam on your brakes due to a slow down entering a construction zone. You were initially traveling at 25.0 m/s and during braking, your acceleration was -5.00 m/s</a:t>
            </a:r>
            <a:r>
              <a:rPr lang="en-US" altLang="en-US" sz="2400" baseline="30000" dirty="0"/>
              <a:t>2</a:t>
            </a:r>
            <a:r>
              <a:rPr lang="en-US" altLang="en-US" sz="2400" dirty="0"/>
              <a:t> over a distance of 60.0 meters.</a:t>
            </a:r>
          </a:p>
        </p:txBody>
      </p:sp>
      <p:graphicFrame>
        <p:nvGraphicFramePr>
          <p:cNvPr id="172077" name="Group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039527"/>
              </p:ext>
            </p:extLst>
          </p:nvPr>
        </p:nvGraphicFramePr>
        <p:xfrm>
          <a:off x="5631215" y="3460926"/>
          <a:ext cx="2977798" cy="2788920"/>
        </p:xfrm>
        <a:graphic>
          <a:graphicData uri="http://schemas.openxmlformats.org/drawingml/2006/table">
            <a:tbl>
              <a:tblPr/>
              <a:tblGrid>
                <a:gridCol w="1302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4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1379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50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3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50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50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60.0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3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50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50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-5.00 m/s</a:t>
                      </a:r>
                      <a:r>
                        <a:rPr kumimoji="0" lang="en-US" alt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7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50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kumimoji="0" lang="en-US" altLang="en-US" sz="24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50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0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50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50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m/s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3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50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50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72078" name="AutoShape 4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09013" y="6365875"/>
            <a:ext cx="534987" cy="49212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A8F4942-5A4A-4876-8CCD-476A78901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74" y="3641901"/>
            <a:ext cx="4644673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80000"/>
              </a:lnSpc>
            </a:pPr>
            <a:r>
              <a:rPr lang="en-US" altLang="en-US" sz="1900" dirty="0"/>
              <a:t>What was your final speed?</a:t>
            </a:r>
          </a:p>
          <a:p>
            <a:pPr lvl="1">
              <a:lnSpc>
                <a:spcPct val="80000"/>
              </a:lnSpc>
            </a:pPr>
            <a:r>
              <a:rPr lang="en-US" altLang="en-US" sz="1900" dirty="0"/>
              <a:t>How long did it take you to slow down ignoring your reaction time?</a:t>
            </a:r>
          </a:p>
        </p:txBody>
      </p:sp>
    </p:spTree>
    <p:extLst>
      <p:ext uri="{BB962C8B-B14F-4D97-AF65-F5344CB8AC3E}">
        <p14:creationId xmlns:p14="http://schemas.microsoft.com/office/powerpoint/2010/main" val="366315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5" grpId="0" build="p"/>
      <p:bldP spid="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3: Calculating the final speed.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329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723900" y="1687286"/>
                <a:ext cx="7696200" cy="4637314"/>
              </a:xfrm>
            </p:spPr>
            <p:txBody>
              <a:bodyPr/>
              <a:lstStyle/>
              <a:p>
                <a:r>
                  <a:rPr lang="en-US" altLang="en-US" dirty="0"/>
                  <a:t>From your reference table:</a:t>
                </a:r>
              </a:p>
              <a:p>
                <a:pPr algn="ctr">
                  <a:buNone/>
                </a:pPr>
                <a:r>
                  <a:rPr lang="en-US" altLang="en-US" dirty="0"/>
                  <a:t>	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400" i="1" baseline="-25000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sz="2400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2400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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sym typeface="MT Symbol" panose="04000400000000000000" pitchFamily="82" charset="2"/>
                      </a:rPr>
                      <m:t>𝑑</m:t>
                    </m:r>
                  </m:oMath>
                </a14:m>
                <a:endParaRPr lang="en-US" altLang="en-US" sz="2400" dirty="0">
                  <a:sym typeface="MT Symbol" panose="04000400000000000000" pitchFamily="82" charset="2"/>
                </a:endParaRPr>
              </a:p>
              <a:p>
                <a:r>
                  <a:rPr lang="en-US" altLang="en-US" dirty="0"/>
                  <a:t>Note that the only unknown if we use this equation is the final speed.</a:t>
                </a:r>
              </a:p>
              <a:p>
                <a:r>
                  <a:rPr lang="en-US" altLang="en-US" dirty="0"/>
                  <a:t>Since you are slowing down, treat the acceleration as a negative value.</a:t>
                </a:r>
              </a:p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dirty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en-US" sz="2400" i="1" baseline="-25000" dirty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en-US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en-US" sz="2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</a:rPr>
                                <m:t>5.0</m:t>
                              </m:r>
                              <m:f>
                                <m:fPr>
                                  <m:ctrlPr>
                                    <a:rPr lang="en-US" alt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en-US" sz="2400" i="1" dirty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US" altLang="en-US" sz="2400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en-US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altLang="en-US" sz="24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.00</m:t>
                      </m:r>
                      <m:f>
                        <m:f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40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altLang="en-US" sz="240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en-US" sz="2400" i="1" baseline="30000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en-US" sz="2400" i="1" dirty="0" smtClean="0"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ctrlPr>
                            <a:rPr lang="en-US" alt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60 </m:t>
                          </m:r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altLang="en-US" baseline="30000" dirty="0"/>
              </a:p>
              <a:p>
                <a:pPr algn="ctr">
                  <a:buFont typeface="Wingdings" panose="05000000000000000000" pitchFamily="2" charset="2"/>
                  <a:buNone/>
                </a:pPr>
                <a:endParaRPr lang="en-US" altLang="en-US" sz="800" b="0" i="1" dirty="0">
                  <a:latin typeface="Cambria Math" panose="02040503050406030204" pitchFamily="18" charset="0"/>
                </a:endParaRPr>
              </a:p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200" i="1" dirty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en-US" sz="3200" i="1" baseline="-25000" dirty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altLang="en-US" baseline="30000" dirty="0"/>
              </a:p>
            </p:txBody>
          </p:sp>
        </mc:Choice>
        <mc:Fallback>
          <p:sp>
            <p:nvSpPr>
              <p:cNvPr id="1832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23900" y="1687286"/>
                <a:ext cx="7696200" cy="4637314"/>
              </a:xfrm>
              <a:blipFill>
                <a:blip r:embed="rId2"/>
                <a:stretch>
                  <a:fillRect l="-792" t="-1708" r="-3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361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3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3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3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3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3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3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3: Calculating the time.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329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723900" y="1687286"/>
                <a:ext cx="7973786" cy="4637314"/>
              </a:xfrm>
            </p:spPr>
            <p:txBody>
              <a:bodyPr/>
              <a:lstStyle/>
              <a:p>
                <a:r>
                  <a:rPr lang="en-US" altLang="en-US" sz="2800" dirty="0"/>
                  <a:t>From your reference table:</a:t>
                </a:r>
              </a:p>
              <a:p>
                <a:pPr algn="ctr">
                  <a:lnSpc>
                    <a:spcPct val="90000"/>
                  </a:lnSpc>
                  <a:buNone/>
                </a:pPr>
                <a:r>
                  <a:rPr lang="en-US" altLang="en-US" dirty="0"/>
                  <a:t>	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400" i="1" baseline="-25000" dirty="0" err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𝑎𝑡</m:t>
                    </m:r>
                  </m:oMath>
                </a14:m>
                <a:endParaRPr lang="en-US" altLang="en-US" sz="2400" dirty="0"/>
              </a:p>
              <a:p>
                <a:r>
                  <a:rPr lang="en-US" altLang="en-US" sz="2800" dirty="0"/>
                  <a:t>Time is the only unknown in this equation. With a little bit of algebraic rearrangement we get</a:t>
                </a:r>
              </a:p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en-US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en-US" sz="2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alt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altLang="en-US" sz="2400" i="1" baseline="-25000" dirty="0" err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400" i="1" dirty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en-US" sz="2400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  <m:sup>
                          <m:r>
                            <a:rPr lang="en-US" altLang="en-US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en-US" baseline="30000" dirty="0"/>
              </a:p>
              <a:p>
                <a:pPr algn="ctr">
                  <a:buNone/>
                </a:pPr>
                <a:endParaRPr lang="en-US" altLang="en-US" sz="2000" baseline="30000" dirty="0"/>
              </a:p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000" b="0" i="1" dirty="0" smtClean="0">
                              <a:latin typeface="Cambria Math" panose="02040503050406030204" pitchFamily="18" charset="0"/>
                            </a:rPr>
                            <m:t>25.0</m:t>
                          </m:r>
                          <m:f>
                            <m:fPr>
                              <m:ctrlPr>
                                <a:rPr lang="en-US" alt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en-US" sz="2000" b="0" i="1" dirty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altLang="en-US" sz="2000" b="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  <m:r>
                            <a:rPr lang="en-US" altLang="en-US" sz="2000" b="0" i="1" dirty="0" smtClean="0">
                              <a:latin typeface="Cambria Math" panose="02040503050406030204" pitchFamily="18" charset="0"/>
                            </a:rPr>
                            <m:t>−5.00</m:t>
                          </m:r>
                          <m:f>
                            <m:fPr>
                              <m:ctrlPr>
                                <a:rPr lang="en-US" alt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en-US" sz="2000" b="0" i="1" dirty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altLang="en-US" sz="2000" b="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num>
                        <m:den>
                          <m:r>
                            <a:rPr lang="en-US" altLang="en-US" sz="2000" i="1" dirty="0">
                              <a:latin typeface="Cambria Math" panose="02040503050406030204" pitchFamily="18" charset="0"/>
                            </a:rPr>
                            <m:t>5.00</m:t>
                          </m:r>
                          <m:f>
                            <m:fPr>
                              <m:ctrlPr>
                                <a:rPr lang="en-US" alt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en-US" sz="2000" i="1" dirty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altLang="en-US" sz="2000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en-US" sz="2000" i="1" baseline="30000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altLang="en-US" sz="2000" baseline="30000" dirty="0"/>
              </a:p>
              <a:p>
                <a:pPr algn="ctr">
                  <a:buFont typeface="Wingdings" panose="05000000000000000000" pitchFamily="2" charset="2"/>
                  <a:buNone/>
                </a:pPr>
                <a:endParaRPr lang="en-US" altLang="en-US" sz="800" b="0" i="1" dirty="0">
                  <a:latin typeface="Cambria Math" panose="02040503050406030204" pitchFamily="18" charset="0"/>
                </a:endParaRPr>
              </a:p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2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altLang="en-US" baseline="30000" dirty="0"/>
              </a:p>
            </p:txBody>
          </p:sp>
        </mc:Choice>
        <mc:Fallback>
          <p:sp>
            <p:nvSpPr>
              <p:cNvPr id="1832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23900" y="1687286"/>
                <a:ext cx="7973786" cy="4637314"/>
              </a:xfrm>
              <a:blipFill>
                <a:blip r:embed="rId2"/>
                <a:stretch>
                  <a:fillRect l="-688" t="-1445" r="-2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874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3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3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3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3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3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3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9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6FBC1-B41D-4DCF-8113-E6EAC78CC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52418"/>
            <a:ext cx="7696200" cy="1476375"/>
          </a:xfrm>
        </p:spPr>
        <p:txBody>
          <a:bodyPr/>
          <a:lstStyle/>
          <a:p>
            <a:r>
              <a:rPr lang="en-US" sz="3200" dirty="0"/>
              <a:t>1D Motion in the Vertical Direction and Acceleration due to Gravity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22665-F72A-410F-ABFF-7677F6E55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3298" name="Picture 2" descr="Acceleration Due to Gravity Animated Gif">
            <a:extLst>
              <a:ext uri="{FF2B5EF4-FFF2-40B4-BE49-F238E27FC236}">
                <a16:creationId xmlns:a16="http://schemas.microsoft.com/office/drawing/2014/main" id="{146B64D3-A802-4D11-B6BC-64273C01137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8" y="1785938"/>
            <a:ext cx="5991224" cy="449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ction Button: Return 3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E7A25C05-B3EC-4F31-9D25-E67B6138BE7A}"/>
              </a:ext>
            </a:extLst>
          </p:cNvPr>
          <p:cNvSpPr/>
          <p:nvPr/>
        </p:nvSpPr>
        <p:spPr bwMode="auto">
          <a:xfrm>
            <a:off x="8414328" y="6206837"/>
            <a:ext cx="671946" cy="609600"/>
          </a:xfrm>
          <a:prstGeom prst="actionButtonRetur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9561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116013"/>
            <a:ext cx="7696200" cy="560387"/>
          </a:xfrm>
        </p:spPr>
        <p:txBody>
          <a:bodyPr/>
          <a:lstStyle/>
          <a:p>
            <a:r>
              <a:rPr lang="en-US" altLang="en-US" sz="2900"/>
              <a:t>Acceleration due to Gravity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200" dirty="0"/>
              <a:t>All falling bodies accelerate at the same rate when the effects of friction due to water, air, etc. can be ignored.</a:t>
            </a:r>
          </a:p>
          <a:p>
            <a:r>
              <a:rPr lang="en-US" altLang="en-US" sz="2200" dirty="0"/>
              <a:t>Acceleration due to gravity is caused by the influences of Earth’s gravity on objects.</a:t>
            </a:r>
          </a:p>
          <a:p>
            <a:r>
              <a:rPr lang="en-US" altLang="en-US" sz="2200" dirty="0"/>
              <a:t>The acceleration due to gravity is given the special symbol g.</a:t>
            </a:r>
          </a:p>
          <a:p>
            <a:r>
              <a:rPr lang="en-US" altLang="en-US" sz="2200" dirty="0"/>
              <a:t>The acceleration of gravity is a constant close to the surface of the earth.</a:t>
            </a:r>
          </a:p>
          <a:p>
            <a:r>
              <a:rPr lang="en-US" altLang="en-US" sz="2200" dirty="0"/>
              <a:t>g = -9.81 m/s</a:t>
            </a:r>
            <a:r>
              <a:rPr lang="en-US" altLang="en-US" sz="2200" baseline="30000" dirty="0"/>
              <a:t>2</a:t>
            </a:r>
            <a:endParaRPr lang="en-US" altLang="en-US" sz="2200" dirty="0"/>
          </a:p>
          <a:p>
            <a:endParaRPr lang="en-US" altLang="en-US" sz="2200" dirty="0">
              <a:sym typeface="Symbol" panose="05050102010706020507" pitchFamily="18" charset="2"/>
            </a:endParaRPr>
          </a:p>
        </p:txBody>
      </p:sp>
      <p:sp>
        <p:nvSpPr>
          <p:cNvPr id="121860" name="Rectangle 4"/>
          <p:cNvSpPr>
            <a:spLocks noChangeArrowheads="1"/>
          </p:cNvSpPr>
          <p:nvPr/>
        </p:nvSpPr>
        <p:spPr bwMode="auto">
          <a:xfrm>
            <a:off x="0" y="2476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" name="Action Button: Go Back or Previous 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45C011D9-8746-47EC-ABB6-B9D6807CE179}"/>
              </a:ext>
            </a:extLst>
          </p:cNvPr>
          <p:cNvSpPr/>
          <p:nvPr/>
        </p:nvSpPr>
        <p:spPr bwMode="auto">
          <a:xfrm>
            <a:off x="8391236" y="6172200"/>
            <a:ext cx="665019" cy="648830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3: Calculating Distance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7696200" cy="11080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/>
              <a:t>A stone is dropped from the top of a tall building.  After 3.00 seconds of free-fall, what is the displacement, y of the stone?</a:t>
            </a:r>
          </a:p>
        </p:txBody>
      </p:sp>
      <p:pic>
        <p:nvPicPr>
          <p:cNvPr id="1720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2997200"/>
            <a:ext cx="3405188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72077" name="Group 45"/>
          <p:cNvGraphicFramePr>
            <a:graphicFrameLocks noGrp="1"/>
          </p:cNvGraphicFramePr>
          <p:nvPr/>
        </p:nvGraphicFramePr>
        <p:xfrm>
          <a:off x="4921250" y="3051175"/>
          <a:ext cx="3295650" cy="3152777"/>
        </p:xfrm>
        <a:graphic>
          <a:graphicData uri="http://schemas.openxmlformats.org/drawingml/2006/table">
            <a:tbl>
              <a:tblPr/>
              <a:tblGrid>
                <a:gridCol w="1647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7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5463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50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50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50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50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= 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50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-9.81 m/s</a:t>
                      </a:r>
                      <a:r>
                        <a:rPr kumimoji="0" lang="en-US" alt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7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50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50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3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50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50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m/s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5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50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50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3.00 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72078" name="AutoShape 4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09013" y="6365875"/>
            <a:ext cx="534987" cy="49212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3: Calculating Distance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329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From your reference table:</a:t>
                </a:r>
              </a:p>
              <a:p>
                <a:pPr lvl="1">
                  <a:buFontTx/>
                  <a:buNone/>
                </a:pPr>
                <a:r>
                  <a:rPr lang="en-US" altLang="en-US" dirty="0"/>
                  <a:t>				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i="1" dirty="0" err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i="1" baseline="-25000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i="1" dirty="0" err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+½ 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𝑎𝑡</m:t>
                    </m:r>
                    <m:r>
                      <a:rPr lang="en-US" altLang="en-US" i="1" baseline="30000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altLang="en-US" dirty="0"/>
              </a:p>
              <a:p>
                <a:r>
                  <a:rPr lang="en-US" altLang="en-US" dirty="0"/>
                  <a:t>Since v</a:t>
                </a:r>
                <a:r>
                  <a:rPr lang="en-US" altLang="en-US" baseline="-25000" dirty="0"/>
                  <a:t>i</a:t>
                </a:r>
                <a:r>
                  <a:rPr lang="en-US" altLang="en-US" dirty="0"/>
                  <a:t> = 0 we will substitute g for a and y for d to get:</a:t>
                </a:r>
              </a:p>
              <a:p>
                <a:pPr algn="ctr"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i="1" dirty="0" smtClean="0">
                          <a:latin typeface="Cambria Math" panose="02040503050406030204" pitchFamily="18" charset="0"/>
                        </a:rPr>
                        <m:t> = ½</m:t>
                      </m:r>
                      <m:r>
                        <a:rPr lang="en-US" altLang="en-US" i="1" dirty="0" smtClean="0">
                          <a:latin typeface="Cambria Math" panose="02040503050406030204" pitchFamily="18" charset="0"/>
                        </a:rPr>
                        <m:t>𝑔𝑡</m:t>
                      </m:r>
                      <m:r>
                        <a:rPr lang="en-US" altLang="en-US" i="1" baseline="30000" dirty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altLang="en-US" baseline="30000" dirty="0"/>
              </a:p>
              <a:p>
                <a:pPr algn="ctr">
                  <a:buNone/>
                </a:pPr>
                <a:endParaRPr lang="en-US" altLang="en-US" sz="800" i="1" dirty="0">
                  <a:latin typeface="Cambria Math" panose="02040503050406030204" pitchFamily="18" charset="0"/>
                </a:endParaRPr>
              </a:p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i="1" dirty="0" smtClean="0">
                          <a:latin typeface="Cambria Math" panose="02040503050406030204" pitchFamily="18" charset="0"/>
                        </a:rPr>
                        <m:t>=½</m:t>
                      </m:r>
                      <m:d>
                        <m:d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i="1" dirty="0" smtClean="0">
                              <a:latin typeface="Cambria Math" panose="02040503050406030204" pitchFamily="18" charset="0"/>
                            </a:rPr>
                            <m:t>−9.81</m:t>
                          </m:r>
                          <m:f>
                            <m:fPr>
                              <m:ctrlPr>
                                <a:rPr lang="en-US" alt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en-US" i="1" dirty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altLang="en-US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en-US" i="1" baseline="30000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3.00</m:t>
                              </m:r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  <m:sup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en-US" i="1" dirty="0">
                  <a:latin typeface="Cambria Math" panose="02040503050406030204" pitchFamily="18" charset="0"/>
                </a:endParaRPr>
              </a:p>
              <a:p>
                <a:pPr algn="ctr">
                  <a:buNone/>
                </a:pPr>
                <a:endParaRPr lang="en-US" altLang="en-US" sz="800" i="1" dirty="0">
                  <a:latin typeface="Cambria Math" panose="02040503050406030204" pitchFamily="18" charset="0"/>
                </a:endParaRPr>
              </a:p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i="1" dirty="0" smtClean="0">
                          <a:latin typeface="Cambria Math" panose="02040503050406030204" pitchFamily="18" charset="0"/>
                        </a:rPr>
                        <m:t>=−44.1 </m:t>
                      </m:r>
                      <m:r>
                        <a:rPr lang="en-US" altLang="en-US" i="1" dirty="0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altLang="en-US" baseline="30000" dirty="0"/>
              </a:p>
            </p:txBody>
          </p:sp>
        </mc:Choice>
        <mc:Fallback>
          <p:sp>
            <p:nvSpPr>
              <p:cNvPr id="1832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792" t="-1964" r="-2059" b="-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3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3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3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3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3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3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1860550"/>
            <a:ext cx="6934200" cy="474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25488"/>
            <a:ext cx="7696200" cy="950912"/>
          </a:xfrm>
        </p:spPr>
        <p:txBody>
          <a:bodyPr/>
          <a:lstStyle/>
          <a:p>
            <a:r>
              <a:rPr lang="en-US" altLang="en-US" sz="2500" dirty="0"/>
              <a:t>What effect does an increase in speed have on displacement?</a:t>
            </a:r>
          </a:p>
        </p:txBody>
      </p:sp>
      <p:grpSp>
        <p:nvGrpSpPr>
          <p:cNvPr id="158749" name="Group 29"/>
          <p:cNvGrpSpPr>
            <a:grpSpLocks/>
          </p:cNvGrpSpPr>
          <p:nvPr/>
        </p:nvGrpSpPr>
        <p:grpSpPr bwMode="auto">
          <a:xfrm>
            <a:off x="2646363" y="3314700"/>
            <a:ext cx="5346700" cy="2527300"/>
            <a:chOff x="1667" y="2088"/>
            <a:chExt cx="3368" cy="1592"/>
          </a:xfrm>
        </p:grpSpPr>
        <p:sp>
          <p:nvSpPr>
            <p:cNvPr id="158725" name="Line 5"/>
            <p:cNvSpPr>
              <a:spLocks noChangeShapeType="1"/>
            </p:cNvSpPr>
            <p:nvPr/>
          </p:nvSpPr>
          <p:spPr bwMode="auto">
            <a:xfrm>
              <a:off x="1667" y="3680"/>
              <a:ext cx="7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726" name="Line 6"/>
            <p:cNvSpPr>
              <a:spLocks noChangeShapeType="1"/>
            </p:cNvSpPr>
            <p:nvPr/>
          </p:nvSpPr>
          <p:spPr bwMode="auto">
            <a:xfrm>
              <a:off x="2095" y="3504"/>
              <a:ext cx="7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731" name="Line 11"/>
            <p:cNvSpPr>
              <a:spLocks noChangeShapeType="1"/>
            </p:cNvSpPr>
            <p:nvPr/>
          </p:nvSpPr>
          <p:spPr bwMode="auto">
            <a:xfrm>
              <a:off x="2527" y="3288"/>
              <a:ext cx="7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732" name="Line 12"/>
            <p:cNvSpPr>
              <a:spLocks noChangeShapeType="1"/>
            </p:cNvSpPr>
            <p:nvPr/>
          </p:nvSpPr>
          <p:spPr bwMode="auto">
            <a:xfrm>
              <a:off x="2959" y="3040"/>
              <a:ext cx="7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733" name="Line 13"/>
            <p:cNvSpPr>
              <a:spLocks noChangeShapeType="1"/>
            </p:cNvSpPr>
            <p:nvPr/>
          </p:nvSpPr>
          <p:spPr bwMode="auto">
            <a:xfrm>
              <a:off x="3387" y="2756"/>
              <a:ext cx="7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734" name="Line 14"/>
            <p:cNvSpPr>
              <a:spLocks noChangeShapeType="1"/>
            </p:cNvSpPr>
            <p:nvPr/>
          </p:nvSpPr>
          <p:spPr bwMode="auto">
            <a:xfrm>
              <a:off x="3819" y="2440"/>
              <a:ext cx="7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58748" name="Group 28"/>
            <p:cNvGrpSpPr>
              <a:grpSpLocks/>
            </p:cNvGrpSpPr>
            <p:nvPr/>
          </p:nvGrpSpPr>
          <p:grpSpPr bwMode="auto">
            <a:xfrm>
              <a:off x="2188" y="2088"/>
              <a:ext cx="2378" cy="1592"/>
              <a:chOff x="2188" y="2088"/>
              <a:chExt cx="2378" cy="1592"/>
            </a:xfrm>
          </p:grpSpPr>
          <p:grpSp>
            <p:nvGrpSpPr>
              <p:cNvPr id="158747" name="Group 27"/>
              <p:cNvGrpSpPr>
                <a:grpSpLocks/>
              </p:cNvGrpSpPr>
              <p:nvPr/>
            </p:nvGrpSpPr>
            <p:grpSpPr bwMode="auto">
              <a:xfrm>
                <a:off x="2188" y="3504"/>
                <a:ext cx="226" cy="176"/>
                <a:chOff x="2188" y="3504"/>
                <a:chExt cx="226" cy="176"/>
              </a:xfrm>
            </p:grpSpPr>
            <p:sp>
              <p:nvSpPr>
                <p:cNvPr id="158729" name="Line 9"/>
                <p:cNvSpPr>
                  <a:spLocks noChangeShapeType="1"/>
                </p:cNvSpPr>
                <p:nvPr/>
              </p:nvSpPr>
              <p:spPr bwMode="auto">
                <a:xfrm>
                  <a:off x="2188" y="3504"/>
                  <a:ext cx="0" cy="1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 type="triangl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58730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194" y="3524"/>
                  <a:ext cx="220" cy="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800">
                      <a:latin typeface="Verdana" panose="020B0604030504040204" pitchFamily="34" charset="0"/>
                      <a:sym typeface="Symbol" panose="05050102010706020507" pitchFamily="18" charset="2"/>
                    </a:rPr>
                    <a:t>d</a:t>
                  </a:r>
                  <a:r>
                    <a:rPr lang="en-US" altLang="en-US" sz="800" baseline="-25000">
                      <a:latin typeface="Verdana" panose="020B0604030504040204" pitchFamily="34" charset="0"/>
                      <a:sym typeface="Symbol" panose="05050102010706020507" pitchFamily="18" charset="2"/>
                    </a:rPr>
                    <a:t>1</a:t>
                  </a:r>
                  <a:endParaRPr lang="en-US" altLang="en-US" sz="800">
                    <a:latin typeface="Verdana" panose="020B0604030504040204" pitchFamily="34" charset="0"/>
                  </a:endParaRPr>
                </a:p>
              </p:txBody>
            </p:sp>
          </p:grpSp>
          <p:sp>
            <p:nvSpPr>
              <p:cNvPr id="158735" name="Text Box 15"/>
              <p:cNvSpPr txBox="1">
                <a:spLocks noChangeArrowheads="1"/>
              </p:cNvSpPr>
              <p:nvPr/>
            </p:nvSpPr>
            <p:spPr bwMode="auto">
              <a:xfrm>
                <a:off x="2626" y="3328"/>
                <a:ext cx="220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800">
                    <a:latin typeface="Verdana" panose="020B0604030504040204" pitchFamily="34" charset="0"/>
                    <a:sym typeface="Symbol" panose="05050102010706020507" pitchFamily="18" charset="2"/>
                  </a:rPr>
                  <a:t>d</a:t>
                </a:r>
                <a:r>
                  <a:rPr lang="en-US" altLang="en-US" sz="800" baseline="-25000">
                    <a:latin typeface="Verdana" panose="020B0604030504040204" pitchFamily="34" charset="0"/>
                    <a:sym typeface="Symbol" panose="05050102010706020507" pitchFamily="18" charset="2"/>
                  </a:rPr>
                  <a:t>2</a:t>
                </a:r>
                <a:endParaRPr lang="en-US" altLang="en-US" sz="800">
                  <a:latin typeface="Verdana" panose="020B0604030504040204" pitchFamily="34" charset="0"/>
                </a:endParaRPr>
              </a:p>
            </p:txBody>
          </p:sp>
          <p:sp>
            <p:nvSpPr>
              <p:cNvPr id="158736" name="Text Box 16"/>
              <p:cNvSpPr txBox="1">
                <a:spLocks noChangeArrowheads="1"/>
              </p:cNvSpPr>
              <p:nvPr/>
            </p:nvSpPr>
            <p:spPr bwMode="auto">
              <a:xfrm>
                <a:off x="3066" y="3096"/>
                <a:ext cx="220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800">
                    <a:latin typeface="Verdana" panose="020B0604030504040204" pitchFamily="34" charset="0"/>
                    <a:sym typeface="Symbol" panose="05050102010706020507" pitchFamily="18" charset="2"/>
                  </a:rPr>
                  <a:t>d</a:t>
                </a:r>
                <a:r>
                  <a:rPr lang="en-US" altLang="en-US" sz="800" baseline="-25000">
                    <a:latin typeface="Verdana" panose="020B0604030504040204" pitchFamily="34" charset="0"/>
                    <a:sym typeface="Symbol" panose="05050102010706020507" pitchFamily="18" charset="2"/>
                  </a:rPr>
                  <a:t>3</a:t>
                </a:r>
                <a:endParaRPr lang="en-US" altLang="en-US" sz="800">
                  <a:latin typeface="Verdana" panose="020B0604030504040204" pitchFamily="34" charset="0"/>
                </a:endParaRPr>
              </a:p>
            </p:txBody>
          </p:sp>
          <p:sp>
            <p:nvSpPr>
              <p:cNvPr id="158737" name="Text Box 17"/>
              <p:cNvSpPr txBox="1">
                <a:spLocks noChangeArrowheads="1"/>
              </p:cNvSpPr>
              <p:nvPr/>
            </p:nvSpPr>
            <p:spPr bwMode="auto">
              <a:xfrm>
                <a:off x="3490" y="2824"/>
                <a:ext cx="220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800">
                    <a:latin typeface="Verdana" panose="020B0604030504040204" pitchFamily="34" charset="0"/>
                    <a:sym typeface="Symbol" panose="05050102010706020507" pitchFamily="18" charset="2"/>
                  </a:rPr>
                  <a:t>d</a:t>
                </a:r>
                <a:r>
                  <a:rPr lang="en-US" altLang="en-US" sz="800" baseline="-25000">
                    <a:latin typeface="Verdana" panose="020B0604030504040204" pitchFamily="34" charset="0"/>
                    <a:sym typeface="Symbol" panose="05050102010706020507" pitchFamily="18" charset="2"/>
                  </a:rPr>
                  <a:t>4</a:t>
                </a:r>
                <a:endParaRPr lang="en-US" altLang="en-US" sz="800">
                  <a:latin typeface="Verdana" panose="020B0604030504040204" pitchFamily="34" charset="0"/>
                </a:endParaRPr>
              </a:p>
            </p:txBody>
          </p:sp>
          <p:sp>
            <p:nvSpPr>
              <p:cNvPr id="158738" name="Text Box 18"/>
              <p:cNvSpPr txBox="1">
                <a:spLocks noChangeArrowheads="1"/>
              </p:cNvSpPr>
              <p:nvPr/>
            </p:nvSpPr>
            <p:spPr bwMode="auto">
              <a:xfrm>
                <a:off x="3922" y="2524"/>
                <a:ext cx="220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800">
                    <a:latin typeface="Verdana" panose="020B0604030504040204" pitchFamily="34" charset="0"/>
                    <a:sym typeface="Symbol" panose="05050102010706020507" pitchFamily="18" charset="2"/>
                  </a:rPr>
                  <a:t>d</a:t>
                </a:r>
                <a:r>
                  <a:rPr lang="en-US" altLang="en-US" sz="800" baseline="-25000">
                    <a:latin typeface="Verdana" panose="020B0604030504040204" pitchFamily="34" charset="0"/>
                    <a:sym typeface="Symbol" panose="05050102010706020507" pitchFamily="18" charset="2"/>
                  </a:rPr>
                  <a:t>5</a:t>
                </a:r>
                <a:endParaRPr lang="en-US" altLang="en-US" sz="800">
                  <a:latin typeface="Verdana" panose="020B0604030504040204" pitchFamily="34" charset="0"/>
                </a:endParaRPr>
              </a:p>
            </p:txBody>
          </p:sp>
          <p:sp>
            <p:nvSpPr>
              <p:cNvPr id="158739" name="Text Box 19"/>
              <p:cNvSpPr txBox="1">
                <a:spLocks noChangeArrowheads="1"/>
              </p:cNvSpPr>
              <p:nvPr/>
            </p:nvSpPr>
            <p:spPr bwMode="auto">
              <a:xfrm>
                <a:off x="4346" y="2204"/>
                <a:ext cx="220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800">
                    <a:latin typeface="Verdana" panose="020B0604030504040204" pitchFamily="34" charset="0"/>
                    <a:sym typeface="Symbol" panose="05050102010706020507" pitchFamily="18" charset="2"/>
                  </a:rPr>
                  <a:t>d</a:t>
                </a:r>
                <a:r>
                  <a:rPr lang="en-US" altLang="en-US" sz="800" baseline="-25000">
                    <a:latin typeface="Verdana" panose="020B0604030504040204" pitchFamily="34" charset="0"/>
                    <a:sym typeface="Symbol" panose="05050102010706020507" pitchFamily="18" charset="2"/>
                  </a:rPr>
                  <a:t>6</a:t>
                </a:r>
                <a:endParaRPr lang="en-US" altLang="en-US" sz="800">
                  <a:latin typeface="Verdana" panose="020B0604030504040204" pitchFamily="34" charset="0"/>
                </a:endParaRPr>
              </a:p>
            </p:txBody>
          </p:sp>
          <p:sp>
            <p:nvSpPr>
              <p:cNvPr id="158740" name="Line 20"/>
              <p:cNvSpPr>
                <a:spLocks noChangeShapeType="1"/>
              </p:cNvSpPr>
              <p:nvPr/>
            </p:nvSpPr>
            <p:spPr bwMode="auto">
              <a:xfrm>
                <a:off x="2616" y="3288"/>
                <a:ext cx="0" cy="2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 type="triangl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8741" name="Line 21"/>
              <p:cNvSpPr>
                <a:spLocks noChangeShapeType="1"/>
              </p:cNvSpPr>
              <p:nvPr/>
            </p:nvSpPr>
            <p:spPr bwMode="auto">
              <a:xfrm>
                <a:off x="3052" y="3044"/>
                <a:ext cx="0" cy="2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 type="triangl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8742" name="Line 22"/>
              <p:cNvSpPr>
                <a:spLocks noChangeShapeType="1"/>
              </p:cNvSpPr>
              <p:nvPr/>
            </p:nvSpPr>
            <p:spPr bwMode="auto">
              <a:xfrm>
                <a:off x="3476" y="275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 type="triangl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8743" name="Line 23"/>
              <p:cNvSpPr>
                <a:spLocks noChangeShapeType="1"/>
              </p:cNvSpPr>
              <p:nvPr/>
            </p:nvSpPr>
            <p:spPr bwMode="auto">
              <a:xfrm>
                <a:off x="3908" y="2436"/>
                <a:ext cx="0" cy="3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 type="triangl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8744" name="Line 24"/>
              <p:cNvSpPr>
                <a:spLocks noChangeShapeType="1"/>
              </p:cNvSpPr>
              <p:nvPr/>
            </p:nvSpPr>
            <p:spPr bwMode="auto">
              <a:xfrm>
                <a:off x="4336" y="2088"/>
                <a:ext cx="0" cy="3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 type="triangl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58746" name="Line 26"/>
            <p:cNvSpPr>
              <a:spLocks noChangeShapeType="1"/>
            </p:cNvSpPr>
            <p:nvPr/>
          </p:nvSpPr>
          <p:spPr bwMode="auto">
            <a:xfrm>
              <a:off x="4247" y="2088"/>
              <a:ext cx="7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AF4D4D3C-A79D-4C23-9A3D-F80428D97A43}"/>
              </a:ext>
            </a:extLst>
          </p:cNvPr>
          <p:cNvSpPr/>
          <p:nvPr/>
        </p:nvSpPr>
        <p:spPr bwMode="auto">
          <a:xfrm>
            <a:off x="1952017" y="2697804"/>
            <a:ext cx="5460460" cy="3359285"/>
          </a:xfrm>
          <a:custGeom>
            <a:avLst/>
            <a:gdLst>
              <a:gd name="connsiteX0" fmla="*/ 0 w 5460460"/>
              <a:gd name="connsiteY0" fmla="*/ 3359285 h 3359285"/>
              <a:gd name="connsiteX1" fmla="*/ 693906 w 5460460"/>
              <a:gd name="connsiteY1" fmla="*/ 3145277 h 3359285"/>
              <a:gd name="connsiteX2" fmla="*/ 1371600 w 5460460"/>
              <a:gd name="connsiteY2" fmla="*/ 2846962 h 3359285"/>
              <a:gd name="connsiteX3" fmla="*/ 2055779 w 5460460"/>
              <a:gd name="connsiteY3" fmla="*/ 2506494 h 3359285"/>
              <a:gd name="connsiteX4" fmla="*/ 2736715 w 5460460"/>
              <a:gd name="connsiteY4" fmla="*/ 2117387 h 3359285"/>
              <a:gd name="connsiteX5" fmla="*/ 3417651 w 5460460"/>
              <a:gd name="connsiteY5" fmla="*/ 1673158 h 3359285"/>
              <a:gd name="connsiteX6" fmla="*/ 4101830 w 5460460"/>
              <a:gd name="connsiteY6" fmla="*/ 1173805 h 3359285"/>
              <a:gd name="connsiteX7" fmla="*/ 4782766 w 5460460"/>
              <a:gd name="connsiteY7" fmla="*/ 609600 h 3359285"/>
              <a:gd name="connsiteX8" fmla="*/ 5460460 w 5460460"/>
              <a:gd name="connsiteY8" fmla="*/ 0 h 3359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60460" h="3359285">
                <a:moveTo>
                  <a:pt x="0" y="3359285"/>
                </a:moveTo>
                <a:cubicBezTo>
                  <a:pt x="232653" y="3294974"/>
                  <a:pt x="465306" y="3230664"/>
                  <a:pt x="693906" y="3145277"/>
                </a:cubicBezTo>
                <a:cubicBezTo>
                  <a:pt x="922506" y="3059890"/>
                  <a:pt x="1144621" y="2953426"/>
                  <a:pt x="1371600" y="2846962"/>
                </a:cubicBezTo>
                <a:cubicBezTo>
                  <a:pt x="1598579" y="2740498"/>
                  <a:pt x="1828260" y="2628090"/>
                  <a:pt x="2055779" y="2506494"/>
                </a:cubicBezTo>
                <a:cubicBezTo>
                  <a:pt x="2283298" y="2384898"/>
                  <a:pt x="2509736" y="2256276"/>
                  <a:pt x="2736715" y="2117387"/>
                </a:cubicBezTo>
                <a:cubicBezTo>
                  <a:pt x="2963694" y="1978498"/>
                  <a:pt x="3190132" y="1830422"/>
                  <a:pt x="3417651" y="1673158"/>
                </a:cubicBezTo>
                <a:cubicBezTo>
                  <a:pt x="3645170" y="1515894"/>
                  <a:pt x="3874311" y="1351065"/>
                  <a:pt x="4101830" y="1173805"/>
                </a:cubicBezTo>
                <a:cubicBezTo>
                  <a:pt x="4329349" y="996545"/>
                  <a:pt x="4556328" y="805234"/>
                  <a:pt x="4782766" y="609600"/>
                </a:cubicBezTo>
                <a:cubicBezTo>
                  <a:pt x="5009204" y="413966"/>
                  <a:pt x="5234832" y="206983"/>
                  <a:pt x="5460460" y="0"/>
                </a:cubicBezTo>
              </a:path>
            </a:pathLst>
          </a:custGeom>
          <a:noFill/>
          <a:ln w="22225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8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58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4: Calculating Final Velocity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7696200" cy="11080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/>
              <a:t>What will the final velocity of the stone be?</a:t>
            </a:r>
          </a:p>
        </p:txBody>
      </p:sp>
      <p:pic>
        <p:nvPicPr>
          <p:cNvPr id="1740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2997200"/>
            <a:ext cx="3405188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74085" name="Group 5"/>
          <p:cNvGraphicFramePr>
            <a:graphicFrameLocks noGrp="1"/>
          </p:cNvGraphicFramePr>
          <p:nvPr/>
        </p:nvGraphicFramePr>
        <p:xfrm>
          <a:off x="4921250" y="3051175"/>
          <a:ext cx="3295650" cy="3152777"/>
        </p:xfrm>
        <a:graphic>
          <a:graphicData uri="http://schemas.openxmlformats.org/drawingml/2006/table">
            <a:tbl>
              <a:tblPr/>
              <a:tblGrid>
                <a:gridCol w="1647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7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5463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50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50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50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-44.1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50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= 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50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-9.81 m/s</a:t>
                      </a:r>
                      <a:r>
                        <a:rPr kumimoji="0" lang="en-US" alt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7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50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50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3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50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50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m/s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5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50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50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3.00 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74107" name="AutoShape 2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09013" y="6365875"/>
            <a:ext cx="534987" cy="49212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4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4: Calculating Final Velocity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762000" y="1731819"/>
                <a:ext cx="7696200" cy="4662632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en-US" sz="2400" dirty="0"/>
                  <a:t>Using your  reference table:</a:t>
                </a:r>
              </a:p>
              <a:p>
                <a:pPr algn="ctr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en-US" sz="2400" i="1" baseline="-25000" dirty="0" err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en-US" sz="2400" i="1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en-US" sz="24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en-US" sz="24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2400" i="1" dirty="0">
                          <a:latin typeface="Cambria Math" panose="02040503050406030204" pitchFamily="18" charset="0"/>
                        </a:rPr>
                        <m:t>𝑎𝑡</m:t>
                      </m:r>
                    </m:oMath>
                  </m:oMathPara>
                </a14:m>
                <a:endParaRPr lang="en-US" altLang="en-US" sz="2400" dirty="0"/>
              </a:p>
              <a:p>
                <a:pPr>
                  <a:lnSpc>
                    <a:spcPct val="90000"/>
                  </a:lnSpc>
                </a:pPr>
                <a:r>
                  <a:rPr lang="en-US" altLang="en-US" sz="2400" dirty="0"/>
                  <a:t>Again, since v</a:t>
                </a:r>
                <a:r>
                  <a:rPr lang="en-US" altLang="en-US" sz="2400" baseline="-25000" dirty="0"/>
                  <a:t>i</a:t>
                </a:r>
                <a:r>
                  <a:rPr lang="en-US" altLang="en-US" sz="2400" dirty="0"/>
                  <a:t> = 0 and substituting g for a, we get:</a:t>
                </a:r>
              </a:p>
              <a:p>
                <a:pPr algn="ctr">
                  <a:spcAft>
                    <a:spcPts val="600"/>
                  </a:spcAft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en-US" sz="2400" i="1" baseline="-25000" dirty="0" err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en-US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400" i="1" dirty="0" err="1">
                          <a:latin typeface="Cambria Math" panose="02040503050406030204" pitchFamily="18" charset="0"/>
                        </a:rPr>
                        <m:t>𝑔𝑡</m:t>
                      </m:r>
                    </m:oMath>
                  </m:oMathPara>
                </a14:m>
                <a:endParaRPr lang="en-US" altLang="en-US" sz="2400" baseline="30000" dirty="0"/>
              </a:p>
              <a:p>
                <a:pPr algn="ctr">
                  <a:spcAft>
                    <a:spcPts val="600"/>
                  </a:spcAft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en-US" sz="2400" i="1" baseline="-25000" dirty="0" err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en-US" sz="2400" i="1" dirty="0">
                          <a:latin typeface="Cambria Math" panose="02040503050406030204" pitchFamily="18" charset="0"/>
                        </a:rPr>
                        <m:t> =(−9.81 </m:t>
                      </m:r>
                      <m:r>
                        <a:rPr lang="en-US" altLang="en-US" sz="2400" i="1" dirty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en-US" sz="2400" i="1" dirty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en-US" sz="2400" i="1" dirty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en-US" sz="2400" i="1" baseline="30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en-US" sz="2400" i="1" dirty="0">
                          <a:latin typeface="Cambria Math" panose="02040503050406030204" pitchFamily="18" charset="0"/>
                        </a:rPr>
                        <m:t>)(3.00 </m:t>
                      </m:r>
                      <m:r>
                        <a:rPr lang="en-US" altLang="en-US" sz="2400" i="1" dirty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en-US" sz="24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2400" dirty="0"/>
              </a:p>
              <a:p>
                <a:pPr algn="ctr">
                  <a:spcAft>
                    <a:spcPts val="600"/>
                  </a:spcAft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en-US" sz="2400" i="1" baseline="-25000" dirty="0" err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en-US" sz="2400" i="1" dirty="0">
                          <a:latin typeface="Cambria Math" panose="02040503050406030204" pitchFamily="18" charset="0"/>
                        </a:rPr>
                        <m:t>=−29.4 </m:t>
                      </m:r>
                      <m:r>
                        <a:rPr lang="en-US" altLang="en-US" sz="2400" i="1" dirty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en-US" sz="2400" i="1" dirty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en-US" sz="2400" i="1" dirty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altLang="en-US" sz="2000" dirty="0"/>
              </a:p>
              <a:p>
                <a:pPr>
                  <a:lnSpc>
                    <a:spcPct val="90000"/>
                  </a:lnSpc>
                </a:pPr>
                <a:r>
                  <a:rPr lang="en-US" altLang="en-US" sz="2400" dirty="0"/>
                  <a:t>Or, we can also solve the problem with:</a:t>
                </a:r>
              </a:p>
              <a:p>
                <a:pPr algn="ctr">
                  <a:lnSpc>
                    <a:spcPct val="90000"/>
                  </a:lnSpc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400" i="1" baseline="-25000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sz="2400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2400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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sym typeface="MT Symbol" panose="04000400000000000000" pitchFamily="82" charset="2"/>
                      </a:rPr>
                      <m:t>𝑑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sym typeface="MT Symbol" panose="04000400000000000000" pitchFamily="82" charset="2"/>
                      </a:rPr>
                      <m:t>, 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sym typeface="MT Symbol" panose="04000400000000000000" pitchFamily="82" charset="2"/>
                      </a:rPr>
                      <m:t>𝑤h𝑒𝑟𝑒</m:t>
                    </m:r>
                    <m:r>
                      <a:rPr lang="en-US" altLang="en-US" sz="2400" b="0" i="1" dirty="0" smtClean="0">
                        <a:latin typeface="Cambria Math"/>
                        <a:sym typeface="MT Symbol" panose="04000400000000000000" pitchFamily="82" charset="2"/>
                      </a:rPr>
                      <m:t> </m:t>
                    </m:r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2400" b="0" i="1" dirty="0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altLang="en-US" sz="2400" dirty="0">
                    <a:sym typeface="MT Symbol" panose="04000400000000000000" pitchFamily="8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altLang="en-US" sz="2400" dirty="0">
                    <a:sym typeface="MT Symbol" panose="04000400000000000000" pitchFamily="8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en-US" sz="2400" dirty="0">
                    <a:sym typeface="MT Symbol" panose="04000400000000000000" pitchFamily="82" charset="2"/>
                  </a:rPr>
                  <a:t> </a:t>
                </a:r>
              </a:p>
              <a:p>
                <a:pPr algn="ctr">
                  <a:lnSpc>
                    <a:spcPct val="9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dirty="0">
                          <a:latin typeface="Cambria Math" panose="02040503050406030204" pitchFamily="18" charset="0"/>
                          <a:sym typeface="MT Symbol" panose="04000400000000000000" pitchFamily="82" charset="2"/>
                        </a:rPr>
                        <m:t>𝑣</m:t>
                      </m:r>
                      <m:r>
                        <a:rPr lang="en-US" altLang="en-US" sz="2400" i="1" baseline="-25000" dirty="0" err="1">
                          <a:latin typeface="Cambria Math" panose="02040503050406030204" pitchFamily="18" charset="0"/>
                          <a:sym typeface="MT Symbol" panose="04000400000000000000" pitchFamily="82" charset="2"/>
                        </a:rPr>
                        <m:t>𝑓</m:t>
                      </m:r>
                      <m:r>
                        <a:rPr lang="en-US" altLang="en-US" sz="2400" i="1" dirty="0">
                          <a:latin typeface="Cambria Math" panose="02040503050406030204" pitchFamily="18" charset="0"/>
                          <a:sym typeface="MT Symbol" panose="04000400000000000000" pitchFamily="82" charset="2"/>
                        </a:rPr>
                        <m:t> =</m:t>
                      </m:r>
                      <m:rad>
                        <m:radPr>
                          <m:degHide m:val="on"/>
                          <m:ctrlPr>
                            <a:rPr lang="en-US" altLang="en-US" sz="2400" i="1" dirty="0">
                              <a:latin typeface="Cambria Math" panose="02040503050406030204" pitchFamily="18" charset="0"/>
                              <a:sym typeface="MT Symbol" panose="04000400000000000000" pitchFamily="82" charset="2"/>
                            </a:rPr>
                          </m:ctrlPr>
                        </m:radPr>
                        <m:deg/>
                        <m:e>
                          <m:r>
                            <a:rPr lang="en-US" altLang="en-US" sz="2400" i="1" dirty="0">
                              <a:latin typeface="Cambria Math" panose="02040503050406030204" pitchFamily="18" charset="0"/>
                              <a:sym typeface="MT Symbol" panose="04000400000000000000" pitchFamily="82" charset="2"/>
                            </a:rPr>
                            <m:t>2</m:t>
                          </m:r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  <a:sym typeface="MT Symbol" panose="04000400000000000000" pitchFamily="82" charset="2"/>
                            </a:rPr>
                            <m:t>𝑔𝑦</m:t>
                          </m:r>
                        </m:e>
                      </m:rad>
                    </m:oMath>
                  </m:oMathPara>
                </a14:m>
                <a:endParaRPr lang="en-US" altLang="en-US" sz="2400" dirty="0">
                  <a:sym typeface="MT Symbol" panose="04000400000000000000" pitchFamily="82" charset="2"/>
                </a:endParaRPr>
              </a:p>
              <a:p>
                <a:pPr algn="ctr">
                  <a:lnSpc>
                    <a:spcPct val="9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dirty="0" smtClean="0">
                          <a:latin typeface="Cambria Math" panose="02040503050406030204" pitchFamily="18" charset="0"/>
                          <a:sym typeface="MT Symbol" panose="04000400000000000000" pitchFamily="82" charset="2"/>
                        </a:rPr>
                        <m:t>𝑣</m:t>
                      </m:r>
                      <m:r>
                        <a:rPr lang="en-US" altLang="en-US" sz="2400" i="1" baseline="-25000" dirty="0" err="1">
                          <a:latin typeface="Cambria Math" panose="02040503050406030204" pitchFamily="18" charset="0"/>
                          <a:sym typeface="MT Symbol" panose="04000400000000000000" pitchFamily="82" charset="2"/>
                        </a:rPr>
                        <m:t>𝑓</m:t>
                      </m:r>
                      <m:r>
                        <a:rPr lang="en-US" altLang="en-US" sz="2400" i="1" dirty="0">
                          <a:latin typeface="Cambria Math" panose="02040503050406030204" pitchFamily="18" charset="0"/>
                          <a:sym typeface="MT Symbol" panose="04000400000000000000" pitchFamily="82" charset="2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en-US" sz="2400" i="1" dirty="0" smtClean="0">
                              <a:latin typeface="Cambria Math" panose="02040503050406030204" pitchFamily="18" charset="0"/>
                              <a:sym typeface="MT Symbol" panose="04000400000000000000" pitchFamily="82" charset="2"/>
                            </a:rPr>
                          </m:ctrlPr>
                        </m:radPr>
                        <m:deg/>
                        <m:e>
                          <m:r>
                            <a:rPr lang="en-US" altLang="en-US" sz="2400" i="1" dirty="0">
                              <a:latin typeface="Cambria Math" panose="02040503050406030204" pitchFamily="18" charset="0"/>
                              <a:sym typeface="MT Symbol" panose="04000400000000000000" pitchFamily="82" charset="2"/>
                            </a:rPr>
                            <m:t>2(−9.81</m:t>
                          </m:r>
                          <m:r>
                            <a:rPr lang="en-US" altLang="en-US" sz="2400" i="1" dirty="0">
                              <a:latin typeface="Cambria Math" panose="02040503050406030204" pitchFamily="18" charset="0"/>
                              <a:sym typeface="MT Symbol" panose="04000400000000000000" pitchFamily="82" charset="2"/>
                            </a:rPr>
                            <m:t>𝑚</m:t>
                          </m:r>
                          <m:r>
                            <a:rPr lang="en-US" altLang="en-US" sz="2400" i="1" dirty="0">
                              <a:latin typeface="Cambria Math" panose="02040503050406030204" pitchFamily="18" charset="0"/>
                              <a:sym typeface="MT Symbol" panose="04000400000000000000" pitchFamily="82" charset="2"/>
                            </a:rPr>
                            <m:t>/</m:t>
                          </m:r>
                          <m:r>
                            <a:rPr lang="en-US" altLang="en-US" sz="2400" i="1" dirty="0">
                              <a:latin typeface="Cambria Math" panose="02040503050406030204" pitchFamily="18" charset="0"/>
                              <a:sym typeface="MT Symbol" panose="04000400000000000000" pitchFamily="82" charset="2"/>
                            </a:rPr>
                            <m:t>𝑠</m:t>
                          </m:r>
                          <m:r>
                            <a:rPr lang="en-US" altLang="en-US" sz="2400" i="1" baseline="30000" dirty="0">
                              <a:latin typeface="Cambria Math" panose="02040503050406030204" pitchFamily="18" charset="0"/>
                              <a:sym typeface="MT Symbol" panose="04000400000000000000" pitchFamily="82" charset="2"/>
                            </a:rPr>
                            <m:t>2</m:t>
                          </m:r>
                          <m:r>
                            <a:rPr lang="en-US" altLang="en-US" sz="2400" i="1" dirty="0">
                              <a:latin typeface="Cambria Math" panose="02040503050406030204" pitchFamily="18" charset="0"/>
                              <a:sym typeface="MT Symbol" panose="04000400000000000000" pitchFamily="82" charset="2"/>
                            </a:rPr>
                            <m:t>)(−44.1</m:t>
                          </m:r>
                          <m:r>
                            <a:rPr lang="en-US" altLang="en-US" sz="2400" i="1" dirty="0">
                              <a:latin typeface="Cambria Math" panose="02040503050406030204" pitchFamily="18" charset="0"/>
                              <a:sym typeface="MT Symbol" panose="04000400000000000000" pitchFamily="82" charset="2"/>
                            </a:rPr>
                            <m:t>𝑚</m:t>
                          </m:r>
                        </m:e>
                      </m:rad>
                    </m:oMath>
                  </m:oMathPara>
                </a14:m>
                <a:endParaRPr lang="en-US" altLang="en-US" sz="2400" i="1" dirty="0">
                  <a:latin typeface="Cambria Math" panose="02040503050406030204" pitchFamily="18" charset="0"/>
                  <a:sym typeface="MT Symbol" panose="04000400000000000000" pitchFamily="82" charset="2"/>
                </a:endParaRPr>
              </a:p>
              <a:p>
                <a:pPr algn="ctr">
                  <a:lnSpc>
                    <a:spcPct val="90000"/>
                  </a:lnSpc>
                  <a:spcAft>
                    <a:spcPts val="600"/>
                  </a:spcAft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baseline="30000" dirty="0" smtClean="0">
                          <a:latin typeface="Cambria Math" panose="02040503050406030204" pitchFamily="18" charset="0"/>
                          <a:sym typeface="MT Symbol" panose="04000400000000000000" pitchFamily="82" charset="2"/>
                        </a:rPr>
                        <m:t> </m:t>
                      </m:r>
                      <m:r>
                        <a:rPr lang="en-US" altLang="en-US" sz="240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en-US" sz="2400" i="1" dirty="0">
                          <a:latin typeface="Cambria Math" panose="02040503050406030204" pitchFamily="18" charset="0"/>
                        </a:rPr>
                        <m:t> =−29.4 </m:t>
                      </m:r>
                      <m:r>
                        <a:rPr lang="en-US" altLang="en-US" sz="2400" i="1" dirty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en-US" sz="2400" i="1" dirty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en-US" sz="2400" i="1" dirty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altLang="en-US" sz="2400" dirty="0">
                  <a:sym typeface="MT Symbol" panose="04000400000000000000" pitchFamily="82" charset="2"/>
                </a:endParaRPr>
              </a:p>
            </p:txBody>
          </p:sp>
        </mc:Choice>
        <mc:Fallback xmlns="">
          <p:sp>
            <p:nvSpPr>
              <p:cNvPr id="1843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0" y="1731819"/>
                <a:ext cx="7696200" cy="4662632"/>
              </a:xfrm>
              <a:blipFill>
                <a:blip r:embed="rId2"/>
                <a:stretch>
                  <a:fillRect l="-317" t="-1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4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4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4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4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4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4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4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4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4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4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4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4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4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4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4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4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4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4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4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4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4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4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4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5: Determining the Maximum Height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7696200" cy="11080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/>
              <a:t>How high will the coin go?</a:t>
            </a:r>
          </a:p>
        </p:txBody>
      </p:sp>
      <p:graphicFrame>
        <p:nvGraphicFramePr>
          <p:cNvPr id="176133" name="Group 5"/>
          <p:cNvGraphicFramePr>
            <a:graphicFrameLocks noGrp="1"/>
          </p:cNvGraphicFramePr>
          <p:nvPr/>
        </p:nvGraphicFramePr>
        <p:xfrm>
          <a:off x="4921250" y="3051175"/>
          <a:ext cx="3295650" cy="3152777"/>
        </p:xfrm>
        <a:graphic>
          <a:graphicData uri="http://schemas.openxmlformats.org/drawingml/2006/table">
            <a:tbl>
              <a:tblPr/>
              <a:tblGrid>
                <a:gridCol w="1647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7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5463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50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50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50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50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= 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50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-9.81 m/s</a:t>
                      </a:r>
                      <a:r>
                        <a:rPr kumimoji="0" lang="en-US" alt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7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50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50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m/s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3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50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50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5.00 m/s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5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50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50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76155" name="AutoShape 2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09013" y="6365875"/>
            <a:ext cx="534987" cy="49212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6156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88" y="2368550"/>
            <a:ext cx="2608262" cy="387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" dur="2000"/>
                                        <p:tgtEl>
                                          <p:spTgt spid="176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3" dur="2000"/>
                                        <p:tgtEl>
                                          <p:spTgt spid="17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1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4: Determining the Maximum Height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715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sz="2400" dirty="0"/>
                  <a:t>Since we know the initial and final velocity as well as the rate of acceleration we can use:</a:t>
                </a:r>
              </a:p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en-US" sz="2400" i="1" baseline="-25000" dirty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en-US" sz="2400" i="1" baseline="30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en-US" sz="2400" i="1" dirty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alt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en-US" sz="24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en-US" sz="2400" i="1" baseline="30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en-US" sz="2400" i="1" dirty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altLang="en-US" sz="2400" i="1" dirty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en-US" sz="2400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</m:t>
                      </m:r>
                      <m:r>
                        <a:rPr lang="en-US" altLang="en-US" sz="2400" i="1" dirty="0">
                          <a:latin typeface="Cambria Math" panose="02040503050406030204" pitchFamily="18" charset="0"/>
                          <a:sym typeface="MT Symbol" panose="04000400000000000000" pitchFamily="82" charset="2"/>
                        </a:rPr>
                        <m:t>𝑑</m:t>
                      </m:r>
                    </m:oMath>
                  </m:oMathPara>
                </a14:m>
                <a:endParaRPr lang="en-US" altLang="en-US" sz="2400" dirty="0">
                  <a:sym typeface="MT Symbol" panose="04000400000000000000" pitchFamily="82" charset="2"/>
                </a:endParaRPr>
              </a:p>
              <a:p>
                <a:r>
                  <a:rPr lang="en-US" altLang="en-US" sz="2400" dirty="0">
                    <a:sym typeface="MT Symbol" panose="04000400000000000000" pitchFamily="82" charset="2"/>
                  </a:rPr>
                  <a:t>Since </a:t>
                </a:r>
                <a:r>
                  <a:rPr lang="el-GR" altLang="en-US" sz="2400" dirty="0">
                    <a:sym typeface="MT Symbol" panose="04000400000000000000" pitchFamily="82" charset="2"/>
                  </a:rPr>
                  <a:t>Δ</a:t>
                </a:r>
                <a:r>
                  <a:rPr lang="en-US" altLang="en-US" sz="2400" dirty="0">
                    <a:sym typeface="MT Symbol" panose="04000400000000000000" pitchFamily="82" charset="2"/>
                  </a:rPr>
                  <a:t>d = y we can algebraically rearrange the terms to solve for y.</a:t>
                </a:r>
                <a:endParaRPr lang="en-US" altLang="en-US" sz="2400" dirty="0"/>
              </a:p>
            </p:txBody>
          </p:sp>
        </mc:Choice>
        <mc:Fallback xmlns="">
          <p:sp>
            <p:nvSpPr>
              <p:cNvPr id="1771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317" t="-1057" r="-1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AB3D882-7FD1-45E1-96A8-D15E00859AAB}"/>
                  </a:ext>
                </a:extLst>
              </p:cNvPr>
              <p:cNvSpPr txBox="1"/>
              <p:nvPr/>
            </p:nvSpPr>
            <p:spPr>
              <a:xfrm>
                <a:off x="4013273" y="4033243"/>
                <a:ext cx="1422328" cy="8165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AB3D882-7FD1-45E1-96A8-D15E00859A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273" y="4033243"/>
                <a:ext cx="1422328" cy="8165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86E2575-8AFD-4A67-A458-7D196B2197E6}"/>
                  </a:ext>
                </a:extLst>
              </p:cNvPr>
              <p:cNvSpPr txBox="1"/>
              <p:nvPr/>
            </p:nvSpPr>
            <p:spPr>
              <a:xfrm>
                <a:off x="3112655" y="5080416"/>
                <a:ext cx="3897745" cy="9996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(−5.00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2(−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9.81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=1.27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86E2575-8AFD-4A67-A458-7D196B2197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2655" y="5080416"/>
                <a:ext cx="3897745" cy="9996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5" grpId="0" uiExpand="1" build="p"/>
      <p:bldP spid="2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6: Determining the Total Time in the Air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7696200" cy="11080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/>
              <a:t>How long will the coin be in the air?</a:t>
            </a:r>
          </a:p>
        </p:txBody>
      </p:sp>
      <p:graphicFrame>
        <p:nvGraphicFramePr>
          <p:cNvPr id="178180" name="Group 4"/>
          <p:cNvGraphicFramePr>
            <a:graphicFrameLocks noGrp="1"/>
          </p:cNvGraphicFramePr>
          <p:nvPr/>
        </p:nvGraphicFramePr>
        <p:xfrm>
          <a:off x="4921250" y="3051175"/>
          <a:ext cx="3295650" cy="3152777"/>
        </p:xfrm>
        <a:graphic>
          <a:graphicData uri="http://schemas.openxmlformats.org/drawingml/2006/table">
            <a:tbl>
              <a:tblPr/>
              <a:tblGrid>
                <a:gridCol w="1647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7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5463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50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50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50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1.27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50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= 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50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-9.81 m/s</a:t>
                      </a:r>
                      <a:r>
                        <a:rPr kumimoji="0" lang="en-US" alt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7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50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50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m/s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3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50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50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5.00 m/s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5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50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50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78202" name="AutoShape 2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09013" y="6365875"/>
            <a:ext cx="534987" cy="49212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8203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88" y="2368550"/>
            <a:ext cx="2608262" cy="387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8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6: Determining the Total Time in the Air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920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762000" y="1905000"/>
                <a:ext cx="7696200" cy="4298950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en-US" sz="2400" dirty="0"/>
                  <a:t>Since we know the initial and final velocity as well as the rate of acceleration we can use:</a:t>
                </a:r>
              </a:p>
              <a:p>
                <a:pPr algn="ctr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400" i="1" baseline="-25000" dirty="0" err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m:rPr>
                        <m:sty m:val="p"/>
                      </m:rPr>
                      <a:rPr lang="el-GR" altLang="en-US" sz="2400" i="0" dirty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en-US" sz="2400" dirty="0"/>
                  <a:t>, where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altLang="en-US" sz="2400" dirty="0">
                  <a:sym typeface="MT Symbol" panose="04000400000000000000" pitchFamily="82" charset="2"/>
                </a:endParaRPr>
              </a:p>
              <a:p>
                <a:pPr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400" dirty="0">
                    <a:sym typeface="MT Symbol" panose="04000400000000000000" pitchFamily="82" charset="2"/>
                  </a:rPr>
                  <a:t>			Solving for t gives us:</a:t>
                </a:r>
              </a:p>
              <a:p>
                <a:pPr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endParaRPr lang="en-US" altLang="en-US" sz="2400" dirty="0">
                  <a:sym typeface="MT Symbol" panose="04000400000000000000" pitchFamily="82" charset="2"/>
                </a:endParaRPr>
              </a:p>
              <a:p>
                <a:pPr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endParaRPr lang="en-US" altLang="en-US" sz="2400" dirty="0">
                  <a:sym typeface="MT Symbol" panose="04000400000000000000" pitchFamily="82" charset="2"/>
                </a:endParaRPr>
              </a:p>
              <a:p>
                <a:pPr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endParaRPr lang="en-US" altLang="en-US" sz="2400" dirty="0">
                  <a:sym typeface="MT Symbol" panose="04000400000000000000" pitchFamily="82" charset="2"/>
                </a:endParaRPr>
              </a:p>
              <a:p>
                <a:pPr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endParaRPr lang="en-US" altLang="en-US" sz="2400" dirty="0">
                  <a:sym typeface="MT Symbol" panose="04000400000000000000" pitchFamily="82" charset="2"/>
                </a:endParaRPr>
              </a:p>
              <a:p>
                <a:pPr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endParaRPr lang="en-US" altLang="en-US" sz="2400" dirty="0">
                  <a:sym typeface="MT Symbol" panose="04000400000000000000" pitchFamily="82" charset="2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en-US" sz="2400" dirty="0">
                    <a:sym typeface="MT Symbol" panose="04000400000000000000" pitchFamily="82" charset="2"/>
                  </a:rPr>
                  <a:t>Since the coin travels both up and down, this value must be doubled to get a total time of 1.02s</a:t>
                </a:r>
              </a:p>
            </p:txBody>
          </p:sp>
        </mc:Choice>
        <mc:Fallback xmlns="">
          <p:sp>
            <p:nvSpPr>
              <p:cNvPr id="1792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0" y="1905000"/>
                <a:ext cx="7696200" cy="4298950"/>
              </a:xfrm>
              <a:blipFill>
                <a:blip r:embed="rId3"/>
                <a:stretch>
                  <a:fillRect l="-317" t="-1844" r="-1188" b="-32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920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1681649"/>
              </p:ext>
            </p:extLst>
          </p:nvPr>
        </p:nvGraphicFramePr>
        <p:xfrm>
          <a:off x="3740150" y="3470275"/>
          <a:ext cx="1279525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Equation" r:id="rId4" imgW="596880" imgH="419040" progId="Equation.BREE4">
                  <p:embed/>
                </p:oleObj>
              </mc:Choice>
              <mc:Fallback>
                <p:oleObj name="Equation" r:id="rId4" imgW="596880" imgH="419040" progId="Equation.BREE4">
                  <p:embed/>
                  <p:pic>
                    <p:nvPicPr>
                      <p:cNvPr id="17920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0150" y="3470275"/>
                        <a:ext cx="1279525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0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7281657"/>
              </p:ext>
            </p:extLst>
          </p:nvPr>
        </p:nvGraphicFramePr>
        <p:xfrm>
          <a:off x="2846388" y="4451350"/>
          <a:ext cx="354012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Equation" r:id="rId6" imgW="1650960" imgH="393480" progId="Equation.BREE4">
                  <p:embed/>
                </p:oleObj>
              </mc:Choice>
              <mc:Fallback>
                <p:oleObj name="Equation" r:id="rId6" imgW="1650960" imgH="393480" progId="Equation.BREE4">
                  <p:embed/>
                  <p:pic>
                    <p:nvPicPr>
                      <p:cNvPr id="17920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6388" y="4451350"/>
                        <a:ext cx="3540125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Action Button: Blank 1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6291BB74-E8B0-4224-A463-1DA7C1745F19}"/>
              </a:ext>
            </a:extLst>
          </p:cNvPr>
          <p:cNvSpPr/>
          <p:nvPr/>
        </p:nvSpPr>
        <p:spPr bwMode="auto">
          <a:xfrm>
            <a:off x="8378537" y="6144780"/>
            <a:ext cx="715818" cy="660400"/>
          </a:xfrm>
          <a:prstGeom prst="actionButtonBlank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9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9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9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9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9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068388"/>
            <a:ext cx="7696200" cy="608012"/>
          </a:xfrm>
        </p:spPr>
        <p:txBody>
          <a:bodyPr/>
          <a:lstStyle/>
          <a:p>
            <a:r>
              <a:rPr lang="en-US" altLang="en-US"/>
              <a:t>Key Ideas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3463" y="2174875"/>
            <a:ext cx="8110537" cy="4176713"/>
          </a:xfrm>
        </p:spPr>
        <p:txBody>
          <a:bodyPr/>
          <a:lstStyle/>
          <a:p>
            <a:r>
              <a:rPr lang="en-US" altLang="en-US" sz="2200"/>
              <a:t>Instantaneous velocity is equal to the slope of a line tangent to a position vs. time graph.</a:t>
            </a:r>
          </a:p>
          <a:p>
            <a:r>
              <a:rPr lang="en-US" altLang="en-US" sz="2200"/>
              <a:t>Slope of a velocity vs. time graphs provides an objects acceleration.</a:t>
            </a:r>
          </a:p>
          <a:p>
            <a:r>
              <a:rPr lang="en-US" altLang="en-US" sz="2200"/>
              <a:t>The area under the curve of a velocity vs. time graph provides the objects displacement.</a:t>
            </a:r>
          </a:p>
          <a:p>
            <a:r>
              <a:rPr lang="en-US" altLang="en-US" sz="2200"/>
              <a:t>Acceleration due to gravity is the same for all objects when the effects of friction due to wind, water, etc can be ignored.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30238"/>
            <a:ext cx="7696200" cy="1046162"/>
          </a:xfrm>
        </p:spPr>
        <p:txBody>
          <a:bodyPr/>
          <a:lstStyle/>
          <a:p>
            <a:r>
              <a:rPr lang="en-US" altLang="en-US" sz="2900"/>
              <a:t>Important equations to know for uniform acceleration.</a:t>
            </a:r>
          </a:p>
        </p:txBody>
      </p:sp>
      <p:sp>
        <p:nvSpPr>
          <p:cNvPr id="154634" name="Rectangle 10"/>
          <p:cNvSpPr>
            <a:spLocks noChangeArrowheads="1"/>
          </p:cNvSpPr>
          <p:nvPr/>
        </p:nvSpPr>
        <p:spPr bwMode="auto">
          <a:xfrm>
            <a:off x="1279525" y="1905000"/>
            <a:ext cx="75438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 sz="3200">
                <a:latin typeface="Verdana" panose="020B0604030504040204" pitchFamily="34" charset="0"/>
              </a:rPr>
              <a:t>d</a:t>
            </a:r>
            <a:r>
              <a:rPr lang="en-US" altLang="en-US" sz="3200" baseline="-25000">
                <a:latin typeface="Verdana" panose="020B0604030504040204" pitchFamily="34" charset="0"/>
              </a:rPr>
              <a:t>f</a:t>
            </a:r>
            <a:r>
              <a:rPr lang="en-US" altLang="en-US" sz="3200">
                <a:latin typeface="Verdana" panose="020B0604030504040204" pitchFamily="34" charset="0"/>
              </a:rPr>
              <a:t> = d</a:t>
            </a:r>
            <a:r>
              <a:rPr lang="en-US" altLang="en-US" sz="3200" baseline="-25000">
                <a:latin typeface="Verdana" panose="020B0604030504040204" pitchFamily="34" charset="0"/>
              </a:rPr>
              <a:t>i</a:t>
            </a:r>
            <a:r>
              <a:rPr lang="en-US" altLang="en-US" sz="3200">
                <a:latin typeface="Verdana" panose="020B0604030504040204" pitchFamily="34" charset="0"/>
              </a:rPr>
              <a:t> + ½ (v</a:t>
            </a:r>
            <a:r>
              <a:rPr lang="en-US" altLang="en-US" sz="3200" baseline="-25000">
                <a:latin typeface="Verdana" panose="020B0604030504040204" pitchFamily="34" charset="0"/>
              </a:rPr>
              <a:t>i</a:t>
            </a:r>
            <a:r>
              <a:rPr lang="en-US" altLang="en-US" sz="3200">
                <a:latin typeface="Verdana" panose="020B0604030504040204" pitchFamily="34" charset="0"/>
              </a:rPr>
              <a:t> + v</a:t>
            </a:r>
            <a:r>
              <a:rPr lang="en-US" altLang="en-US" sz="3200" baseline="-25000">
                <a:latin typeface="Verdana" panose="020B0604030504040204" pitchFamily="34" charset="0"/>
              </a:rPr>
              <a:t>f</a:t>
            </a:r>
            <a:r>
              <a:rPr lang="en-US" altLang="en-US" sz="3200">
                <a:latin typeface="Verdana" panose="020B0604030504040204" pitchFamily="34" charset="0"/>
              </a:rPr>
              <a:t>)*t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 sz="3200">
                <a:latin typeface="Verdana" panose="020B0604030504040204" pitchFamily="34" charset="0"/>
              </a:rPr>
              <a:t>d</a:t>
            </a:r>
            <a:r>
              <a:rPr lang="en-US" altLang="en-US" sz="3200" baseline="-25000">
                <a:latin typeface="Verdana" panose="020B0604030504040204" pitchFamily="34" charset="0"/>
              </a:rPr>
              <a:t>f</a:t>
            </a:r>
            <a:r>
              <a:rPr lang="en-US" altLang="en-US" sz="3200">
                <a:latin typeface="Verdana" panose="020B0604030504040204" pitchFamily="34" charset="0"/>
              </a:rPr>
              <a:t> = d</a:t>
            </a:r>
            <a:r>
              <a:rPr lang="en-US" altLang="en-US" sz="3200" baseline="-25000">
                <a:latin typeface="Verdana" panose="020B0604030504040204" pitchFamily="34" charset="0"/>
              </a:rPr>
              <a:t>i</a:t>
            </a:r>
            <a:r>
              <a:rPr lang="en-US" altLang="en-US" sz="3200">
                <a:latin typeface="Verdana" panose="020B0604030504040204" pitchFamily="34" charset="0"/>
              </a:rPr>
              <a:t> + v</a:t>
            </a:r>
            <a:r>
              <a:rPr lang="en-US" altLang="en-US" sz="3200" baseline="-25000">
                <a:latin typeface="Verdana" panose="020B0604030504040204" pitchFamily="34" charset="0"/>
              </a:rPr>
              <a:t>i</a:t>
            </a:r>
            <a:r>
              <a:rPr lang="en-US" altLang="en-US" sz="3200">
                <a:latin typeface="Verdana" panose="020B0604030504040204" pitchFamily="34" charset="0"/>
              </a:rPr>
              <a:t>t + ½ at</a:t>
            </a:r>
            <a:r>
              <a:rPr lang="en-US" altLang="en-US" sz="3200" baseline="30000">
                <a:latin typeface="Verdana" panose="020B0604030504040204" pitchFamily="34" charset="0"/>
              </a:rPr>
              <a:t>2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 sz="3200">
                <a:latin typeface="Verdana" panose="020B0604030504040204" pitchFamily="34" charset="0"/>
              </a:rPr>
              <a:t>v</a:t>
            </a:r>
            <a:r>
              <a:rPr lang="en-US" altLang="en-US" sz="3200" baseline="-25000">
                <a:latin typeface="Verdana" panose="020B0604030504040204" pitchFamily="34" charset="0"/>
              </a:rPr>
              <a:t>f</a:t>
            </a:r>
            <a:r>
              <a:rPr lang="en-US" altLang="en-US" sz="3200" baseline="30000">
                <a:latin typeface="Verdana" panose="020B0604030504040204" pitchFamily="34" charset="0"/>
              </a:rPr>
              <a:t>2</a:t>
            </a:r>
            <a:r>
              <a:rPr lang="en-US" altLang="en-US" sz="3200">
                <a:latin typeface="Verdana" panose="020B0604030504040204" pitchFamily="34" charset="0"/>
              </a:rPr>
              <a:t> = v</a:t>
            </a:r>
            <a:r>
              <a:rPr lang="en-US" altLang="en-US" sz="3200" baseline="-25000">
                <a:latin typeface="Verdana" panose="020B0604030504040204" pitchFamily="34" charset="0"/>
              </a:rPr>
              <a:t>i</a:t>
            </a:r>
            <a:r>
              <a:rPr lang="en-US" altLang="en-US" sz="3200" baseline="30000">
                <a:latin typeface="Verdana" panose="020B0604030504040204" pitchFamily="34" charset="0"/>
              </a:rPr>
              <a:t>2</a:t>
            </a:r>
            <a:r>
              <a:rPr lang="en-US" altLang="en-US" sz="3200">
                <a:latin typeface="Verdana" panose="020B0604030504040204" pitchFamily="34" charset="0"/>
              </a:rPr>
              <a:t> + 2a*(d</a:t>
            </a:r>
            <a:r>
              <a:rPr lang="en-US" altLang="en-US" sz="3200" baseline="-25000">
                <a:latin typeface="Verdana" panose="020B0604030504040204" pitchFamily="34" charset="0"/>
              </a:rPr>
              <a:t>f</a:t>
            </a:r>
            <a:r>
              <a:rPr lang="en-US" altLang="en-US" sz="3200">
                <a:latin typeface="Verdana" panose="020B0604030504040204" pitchFamily="34" charset="0"/>
              </a:rPr>
              <a:t> – d</a:t>
            </a:r>
            <a:r>
              <a:rPr lang="en-US" altLang="en-US" sz="3200" baseline="-25000">
                <a:latin typeface="Verdana" panose="020B0604030504040204" pitchFamily="34" charset="0"/>
              </a:rPr>
              <a:t>i</a:t>
            </a:r>
            <a:r>
              <a:rPr lang="en-US" altLang="en-US" sz="3200">
                <a:latin typeface="Verdana" panose="020B0604030504040204" pitchFamily="34" charset="0"/>
              </a:rPr>
              <a:t>)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 sz="3200">
                <a:latin typeface="Verdana" panose="020B0604030504040204" pitchFamily="34" charset="0"/>
              </a:rPr>
              <a:t>v</a:t>
            </a:r>
            <a:r>
              <a:rPr lang="en-US" altLang="en-US" sz="3200" baseline="-25000">
                <a:latin typeface="Verdana" panose="020B0604030504040204" pitchFamily="34" charset="0"/>
              </a:rPr>
              <a:t>f</a:t>
            </a:r>
            <a:r>
              <a:rPr lang="en-US" altLang="en-US" sz="3200">
                <a:latin typeface="Verdana" panose="020B0604030504040204" pitchFamily="34" charset="0"/>
              </a:rPr>
              <a:t> = v</a:t>
            </a:r>
            <a:r>
              <a:rPr lang="en-US" altLang="en-US" sz="3200" baseline="-25000">
                <a:latin typeface="Verdana" panose="020B0604030504040204" pitchFamily="34" charset="0"/>
              </a:rPr>
              <a:t>i</a:t>
            </a:r>
            <a:r>
              <a:rPr lang="en-US" altLang="en-US" sz="3200">
                <a:latin typeface="Verdana" panose="020B0604030504040204" pitchFamily="34" charset="0"/>
              </a:rPr>
              <a:t> +at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 sz="3200">
                <a:latin typeface="Verdana" panose="020B0604030504040204" pitchFamily="34" charset="0"/>
              </a:rPr>
              <a:t>a = </a:t>
            </a:r>
            <a:r>
              <a:rPr lang="el-GR" altLang="en-US" sz="3200">
                <a:latin typeface="Verdana" panose="020B0604030504040204" pitchFamily="34" charset="0"/>
              </a:rPr>
              <a:t>Δ</a:t>
            </a:r>
            <a:r>
              <a:rPr lang="en-US" altLang="en-US" sz="3200">
                <a:latin typeface="Verdana" panose="020B0604030504040204" pitchFamily="34" charset="0"/>
              </a:rPr>
              <a:t>v/</a:t>
            </a:r>
            <a:r>
              <a:rPr lang="el-GR" altLang="en-US" sz="3200">
                <a:latin typeface="Verdana" panose="020B0604030504040204" pitchFamily="34" charset="0"/>
              </a:rPr>
              <a:t>Δ</a:t>
            </a:r>
            <a:r>
              <a:rPr lang="en-US" altLang="en-US" sz="3200">
                <a:latin typeface="Verdana" panose="020B0604030504040204" pitchFamily="34" charset="0"/>
              </a:rPr>
              <a:t>t = (v</a:t>
            </a:r>
            <a:r>
              <a:rPr lang="en-US" altLang="en-US" sz="3200" baseline="-25000">
                <a:latin typeface="Verdana" panose="020B0604030504040204" pitchFamily="34" charset="0"/>
              </a:rPr>
              <a:t>f</a:t>
            </a:r>
            <a:r>
              <a:rPr lang="en-US" altLang="en-US" sz="3200">
                <a:latin typeface="Verdana" panose="020B0604030504040204" pitchFamily="34" charset="0"/>
              </a:rPr>
              <a:t> – v</a:t>
            </a:r>
            <a:r>
              <a:rPr lang="en-US" altLang="en-US" sz="3200" baseline="-25000">
                <a:latin typeface="Verdana" panose="020B0604030504040204" pitchFamily="34" charset="0"/>
              </a:rPr>
              <a:t>i</a:t>
            </a:r>
            <a:r>
              <a:rPr lang="en-US" altLang="en-US" sz="3200">
                <a:latin typeface="Verdana" panose="020B0604030504040204" pitchFamily="34" charset="0"/>
              </a:rPr>
              <a:t>)/(t</a:t>
            </a:r>
            <a:r>
              <a:rPr lang="en-US" altLang="en-US" sz="3200" baseline="-25000">
                <a:latin typeface="Verdana" panose="020B0604030504040204" pitchFamily="34" charset="0"/>
              </a:rPr>
              <a:t>f</a:t>
            </a:r>
            <a:r>
              <a:rPr lang="en-US" altLang="en-US" sz="3200">
                <a:latin typeface="Verdana" panose="020B0604030504040204" pitchFamily="34" charset="0"/>
              </a:rPr>
              <a:t> – t</a:t>
            </a:r>
            <a:r>
              <a:rPr lang="en-US" altLang="en-US" sz="3200" baseline="-25000">
                <a:latin typeface="Verdana" panose="020B0604030504040204" pitchFamily="34" charset="0"/>
              </a:rPr>
              <a:t>i</a:t>
            </a:r>
            <a:r>
              <a:rPr lang="en-US" altLang="en-US" sz="3200">
                <a:latin typeface="Verdana" panose="020B0604030504040204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54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54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154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154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154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34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Determining instantaneous velocity</a:t>
            </a:r>
          </a:p>
        </p:txBody>
      </p:sp>
      <p:sp>
        <p:nvSpPr>
          <p:cNvPr id="151682" name="Rectangle 130"/>
          <p:cNvSpPr>
            <a:spLocks noChangeArrowheads="1"/>
          </p:cNvSpPr>
          <p:nvPr/>
        </p:nvSpPr>
        <p:spPr bwMode="auto">
          <a:xfrm>
            <a:off x="8005763" y="1957388"/>
            <a:ext cx="23812" cy="45354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683" name="Rectangle 131"/>
          <p:cNvSpPr>
            <a:spLocks noChangeArrowheads="1"/>
          </p:cNvSpPr>
          <p:nvPr/>
        </p:nvSpPr>
        <p:spPr bwMode="auto">
          <a:xfrm>
            <a:off x="1357313" y="6469063"/>
            <a:ext cx="6672262" cy="2381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684" name="Rectangle 132"/>
          <p:cNvSpPr>
            <a:spLocks noChangeArrowheads="1"/>
          </p:cNvSpPr>
          <p:nvPr/>
        </p:nvSpPr>
        <p:spPr bwMode="auto">
          <a:xfrm>
            <a:off x="1323975" y="1938338"/>
            <a:ext cx="6670675" cy="4532312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1685" name="Rectangle 133"/>
          <p:cNvSpPr>
            <a:spLocks noChangeArrowheads="1"/>
          </p:cNvSpPr>
          <p:nvPr/>
        </p:nvSpPr>
        <p:spPr bwMode="auto">
          <a:xfrm>
            <a:off x="1798638" y="2522538"/>
            <a:ext cx="5529262" cy="3481387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686" name="Line 134"/>
          <p:cNvSpPr>
            <a:spLocks noChangeShapeType="1"/>
          </p:cNvSpPr>
          <p:nvPr/>
        </p:nvSpPr>
        <p:spPr bwMode="auto">
          <a:xfrm>
            <a:off x="1812925" y="5830888"/>
            <a:ext cx="552926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687" name="Line 135"/>
          <p:cNvSpPr>
            <a:spLocks noChangeShapeType="1"/>
          </p:cNvSpPr>
          <p:nvPr/>
        </p:nvSpPr>
        <p:spPr bwMode="auto">
          <a:xfrm>
            <a:off x="1812925" y="5481638"/>
            <a:ext cx="552926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688" name="Line 136"/>
          <p:cNvSpPr>
            <a:spLocks noChangeShapeType="1"/>
          </p:cNvSpPr>
          <p:nvPr/>
        </p:nvSpPr>
        <p:spPr bwMode="auto">
          <a:xfrm>
            <a:off x="1812925" y="5133975"/>
            <a:ext cx="55292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689" name="Line 137"/>
          <p:cNvSpPr>
            <a:spLocks noChangeShapeType="1"/>
          </p:cNvSpPr>
          <p:nvPr/>
        </p:nvSpPr>
        <p:spPr bwMode="auto">
          <a:xfrm>
            <a:off x="1812925" y="4786313"/>
            <a:ext cx="552926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690" name="Line 138"/>
          <p:cNvSpPr>
            <a:spLocks noChangeShapeType="1"/>
          </p:cNvSpPr>
          <p:nvPr/>
        </p:nvSpPr>
        <p:spPr bwMode="auto">
          <a:xfrm>
            <a:off x="1812925" y="4437063"/>
            <a:ext cx="552926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691" name="Line 139"/>
          <p:cNvSpPr>
            <a:spLocks noChangeShapeType="1"/>
          </p:cNvSpPr>
          <p:nvPr/>
        </p:nvSpPr>
        <p:spPr bwMode="auto">
          <a:xfrm>
            <a:off x="1812925" y="4089400"/>
            <a:ext cx="55292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692" name="Line 140"/>
          <p:cNvSpPr>
            <a:spLocks noChangeShapeType="1"/>
          </p:cNvSpPr>
          <p:nvPr/>
        </p:nvSpPr>
        <p:spPr bwMode="auto">
          <a:xfrm>
            <a:off x="1812925" y="3740150"/>
            <a:ext cx="55292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693" name="Line 141"/>
          <p:cNvSpPr>
            <a:spLocks noChangeShapeType="1"/>
          </p:cNvSpPr>
          <p:nvPr/>
        </p:nvSpPr>
        <p:spPr bwMode="auto">
          <a:xfrm>
            <a:off x="1812925" y="3392488"/>
            <a:ext cx="552926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694" name="Line 142"/>
          <p:cNvSpPr>
            <a:spLocks noChangeShapeType="1"/>
          </p:cNvSpPr>
          <p:nvPr/>
        </p:nvSpPr>
        <p:spPr bwMode="auto">
          <a:xfrm>
            <a:off x="1812925" y="3044825"/>
            <a:ext cx="55292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695" name="Line 143"/>
          <p:cNvSpPr>
            <a:spLocks noChangeShapeType="1"/>
          </p:cNvSpPr>
          <p:nvPr/>
        </p:nvSpPr>
        <p:spPr bwMode="auto">
          <a:xfrm>
            <a:off x="1812925" y="2695575"/>
            <a:ext cx="55292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696" name="Line 144"/>
          <p:cNvSpPr>
            <a:spLocks noChangeShapeType="1"/>
          </p:cNvSpPr>
          <p:nvPr/>
        </p:nvSpPr>
        <p:spPr bwMode="auto">
          <a:xfrm>
            <a:off x="1812925" y="5657850"/>
            <a:ext cx="55292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697" name="Line 145"/>
          <p:cNvSpPr>
            <a:spLocks noChangeShapeType="1"/>
          </p:cNvSpPr>
          <p:nvPr/>
        </p:nvSpPr>
        <p:spPr bwMode="auto">
          <a:xfrm>
            <a:off x="1812925" y="5307013"/>
            <a:ext cx="552926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698" name="Line 146"/>
          <p:cNvSpPr>
            <a:spLocks noChangeShapeType="1"/>
          </p:cNvSpPr>
          <p:nvPr/>
        </p:nvSpPr>
        <p:spPr bwMode="auto">
          <a:xfrm>
            <a:off x="1812925" y="4960938"/>
            <a:ext cx="552926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699" name="Line 147"/>
          <p:cNvSpPr>
            <a:spLocks noChangeShapeType="1"/>
          </p:cNvSpPr>
          <p:nvPr/>
        </p:nvSpPr>
        <p:spPr bwMode="auto">
          <a:xfrm>
            <a:off x="1812925" y="4610100"/>
            <a:ext cx="55292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700" name="Line 148"/>
          <p:cNvSpPr>
            <a:spLocks noChangeShapeType="1"/>
          </p:cNvSpPr>
          <p:nvPr/>
        </p:nvSpPr>
        <p:spPr bwMode="auto">
          <a:xfrm>
            <a:off x="1812925" y="4262438"/>
            <a:ext cx="552926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701" name="Line 149"/>
          <p:cNvSpPr>
            <a:spLocks noChangeShapeType="1"/>
          </p:cNvSpPr>
          <p:nvPr/>
        </p:nvSpPr>
        <p:spPr bwMode="auto">
          <a:xfrm>
            <a:off x="1812925" y="3916363"/>
            <a:ext cx="552926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702" name="Line 150"/>
          <p:cNvSpPr>
            <a:spLocks noChangeShapeType="1"/>
          </p:cNvSpPr>
          <p:nvPr/>
        </p:nvSpPr>
        <p:spPr bwMode="auto">
          <a:xfrm>
            <a:off x="1812925" y="3565525"/>
            <a:ext cx="55292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703" name="Line 151"/>
          <p:cNvSpPr>
            <a:spLocks noChangeShapeType="1"/>
          </p:cNvSpPr>
          <p:nvPr/>
        </p:nvSpPr>
        <p:spPr bwMode="auto">
          <a:xfrm>
            <a:off x="1812925" y="3219450"/>
            <a:ext cx="55292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704" name="Line 152"/>
          <p:cNvSpPr>
            <a:spLocks noChangeShapeType="1"/>
          </p:cNvSpPr>
          <p:nvPr/>
        </p:nvSpPr>
        <p:spPr bwMode="auto">
          <a:xfrm>
            <a:off x="1812925" y="2868613"/>
            <a:ext cx="552926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705" name="Line 153"/>
          <p:cNvSpPr>
            <a:spLocks noChangeShapeType="1"/>
          </p:cNvSpPr>
          <p:nvPr/>
        </p:nvSpPr>
        <p:spPr bwMode="auto">
          <a:xfrm>
            <a:off x="1812925" y="2522538"/>
            <a:ext cx="552926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706" name="Line 154"/>
          <p:cNvSpPr>
            <a:spLocks noChangeShapeType="1"/>
          </p:cNvSpPr>
          <p:nvPr/>
        </p:nvSpPr>
        <p:spPr bwMode="auto">
          <a:xfrm>
            <a:off x="2014538" y="2522538"/>
            <a:ext cx="1587" cy="34813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707" name="Line 155"/>
          <p:cNvSpPr>
            <a:spLocks noChangeShapeType="1"/>
          </p:cNvSpPr>
          <p:nvPr/>
        </p:nvSpPr>
        <p:spPr bwMode="auto">
          <a:xfrm>
            <a:off x="2214563" y="2522538"/>
            <a:ext cx="1587" cy="34813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708" name="Line 156"/>
          <p:cNvSpPr>
            <a:spLocks noChangeShapeType="1"/>
          </p:cNvSpPr>
          <p:nvPr/>
        </p:nvSpPr>
        <p:spPr bwMode="auto">
          <a:xfrm>
            <a:off x="2416175" y="2522538"/>
            <a:ext cx="1588" cy="34813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709" name="Line 157"/>
          <p:cNvSpPr>
            <a:spLocks noChangeShapeType="1"/>
          </p:cNvSpPr>
          <p:nvPr/>
        </p:nvSpPr>
        <p:spPr bwMode="auto">
          <a:xfrm>
            <a:off x="2616200" y="2522538"/>
            <a:ext cx="1588" cy="34813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710" name="Line 158"/>
          <p:cNvSpPr>
            <a:spLocks noChangeShapeType="1"/>
          </p:cNvSpPr>
          <p:nvPr/>
        </p:nvSpPr>
        <p:spPr bwMode="auto">
          <a:xfrm>
            <a:off x="2817813" y="2522538"/>
            <a:ext cx="1587" cy="34813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711" name="Line 159"/>
          <p:cNvSpPr>
            <a:spLocks noChangeShapeType="1"/>
          </p:cNvSpPr>
          <p:nvPr/>
        </p:nvSpPr>
        <p:spPr bwMode="auto">
          <a:xfrm>
            <a:off x="3017838" y="2522538"/>
            <a:ext cx="1587" cy="34813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712" name="Line 160"/>
          <p:cNvSpPr>
            <a:spLocks noChangeShapeType="1"/>
          </p:cNvSpPr>
          <p:nvPr/>
        </p:nvSpPr>
        <p:spPr bwMode="auto">
          <a:xfrm>
            <a:off x="3221038" y="2522538"/>
            <a:ext cx="1587" cy="34813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713" name="Line 161"/>
          <p:cNvSpPr>
            <a:spLocks noChangeShapeType="1"/>
          </p:cNvSpPr>
          <p:nvPr/>
        </p:nvSpPr>
        <p:spPr bwMode="auto">
          <a:xfrm>
            <a:off x="3419475" y="2522538"/>
            <a:ext cx="1588" cy="34813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714" name="Line 162"/>
          <p:cNvSpPr>
            <a:spLocks noChangeShapeType="1"/>
          </p:cNvSpPr>
          <p:nvPr/>
        </p:nvSpPr>
        <p:spPr bwMode="auto">
          <a:xfrm>
            <a:off x="3622675" y="2522538"/>
            <a:ext cx="1588" cy="34813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715" name="Line 163"/>
          <p:cNvSpPr>
            <a:spLocks noChangeShapeType="1"/>
          </p:cNvSpPr>
          <p:nvPr/>
        </p:nvSpPr>
        <p:spPr bwMode="auto">
          <a:xfrm>
            <a:off x="3822700" y="2522538"/>
            <a:ext cx="1588" cy="34813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716" name="Line 164"/>
          <p:cNvSpPr>
            <a:spLocks noChangeShapeType="1"/>
          </p:cNvSpPr>
          <p:nvPr/>
        </p:nvSpPr>
        <p:spPr bwMode="auto">
          <a:xfrm>
            <a:off x="4024313" y="2522538"/>
            <a:ext cx="1587" cy="34813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717" name="Line 165"/>
          <p:cNvSpPr>
            <a:spLocks noChangeShapeType="1"/>
          </p:cNvSpPr>
          <p:nvPr/>
        </p:nvSpPr>
        <p:spPr bwMode="auto">
          <a:xfrm>
            <a:off x="4225925" y="2522538"/>
            <a:ext cx="1588" cy="34813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718" name="Line 166"/>
          <p:cNvSpPr>
            <a:spLocks noChangeShapeType="1"/>
          </p:cNvSpPr>
          <p:nvPr/>
        </p:nvSpPr>
        <p:spPr bwMode="auto">
          <a:xfrm>
            <a:off x="4425950" y="2522538"/>
            <a:ext cx="1588" cy="34813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719" name="Line 167"/>
          <p:cNvSpPr>
            <a:spLocks noChangeShapeType="1"/>
          </p:cNvSpPr>
          <p:nvPr/>
        </p:nvSpPr>
        <p:spPr bwMode="auto">
          <a:xfrm>
            <a:off x="4629150" y="2522538"/>
            <a:ext cx="1588" cy="34813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720" name="Line 168"/>
          <p:cNvSpPr>
            <a:spLocks noChangeShapeType="1"/>
          </p:cNvSpPr>
          <p:nvPr/>
        </p:nvSpPr>
        <p:spPr bwMode="auto">
          <a:xfrm>
            <a:off x="4827588" y="2522538"/>
            <a:ext cx="1587" cy="34813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721" name="Line 169"/>
          <p:cNvSpPr>
            <a:spLocks noChangeShapeType="1"/>
          </p:cNvSpPr>
          <p:nvPr/>
        </p:nvSpPr>
        <p:spPr bwMode="auto">
          <a:xfrm>
            <a:off x="5030788" y="2522538"/>
            <a:ext cx="1587" cy="34813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722" name="Line 170"/>
          <p:cNvSpPr>
            <a:spLocks noChangeShapeType="1"/>
          </p:cNvSpPr>
          <p:nvPr/>
        </p:nvSpPr>
        <p:spPr bwMode="auto">
          <a:xfrm>
            <a:off x="5230813" y="2522538"/>
            <a:ext cx="1587" cy="34813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723" name="Line 171"/>
          <p:cNvSpPr>
            <a:spLocks noChangeShapeType="1"/>
          </p:cNvSpPr>
          <p:nvPr/>
        </p:nvSpPr>
        <p:spPr bwMode="auto">
          <a:xfrm>
            <a:off x="5432425" y="2522538"/>
            <a:ext cx="1588" cy="34813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724" name="Line 172"/>
          <p:cNvSpPr>
            <a:spLocks noChangeShapeType="1"/>
          </p:cNvSpPr>
          <p:nvPr/>
        </p:nvSpPr>
        <p:spPr bwMode="auto">
          <a:xfrm>
            <a:off x="5632450" y="2522538"/>
            <a:ext cx="1588" cy="34813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725" name="Line 173"/>
          <p:cNvSpPr>
            <a:spLocks noChangeShapeType="1"/>
          </p:cNvSpPr>
          <p:nvPr/>
        </p:nvSpPr>
        <p:spPr bwMode="auto">
          <a:xfrm>
            <a:off x="5834063" y="2522538"/>
            <a:ext cx="1587" cy="34813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726" name="Line 174"/>
          <p:cNvSpPr>
            <a:spLocks noChangeShapeType="1"/>
          </p:cNvSpPr>
          <p:nvPr/>
        </p:nvSpPr>
        <p:spPr bwMode="auto">
          <a:xfrm>
            <a:off x="6034088" y="2522538"/>
            <a:ext cx="1587" cy="34813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727" name="Line 175"/>
          <p:cNvSpPr>
            <a:spLocks noChangeShapeType="1"/>
          </p:cNvSpPr>
          <p:nvPr/>
        </p:nvSpPr>
        <p:spPr bwMode="auto">
          <a:xfrm>
            <a:off x="6235700" y="2522538"/>
            <a:ext cx="1588" cy="34813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728" name="Line 176"/>
          <p:cNvSpPr>
            <a:spLocks noChangeShapeType="1"/>
          </p:cNvSpPr>
          <p:nvPr/>
        </p:nvSpPr>
        <p:spPr bwMode="auto">
          <a:xfrm>
            <a:off x="6438900" y="2522538"/>
            <a:ext cx="1588" cy="34813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729" name="Line 177"/>
          <p:cNvSpPr>
            <a:spLocks noChangeShapeType="1"/>
          </p:cNvSpPr>
          <p:nvPr/>
        </p:nvSpPr>
        <p:spPr bwMode="auto">
          <a:xfrm>
            <a:off x="6638925" y="2522538"/>
            <a:ext cx="1588" cy="34813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730" name="Line 178"/>
          <p:cNvSpPr>
            <a:spLocks noChangeShapeType="1"/>
          </p:cNvSpPr>
          <p:nvPr/>
        </p:nvSpPr>
        <p:spPr bwMode="auto">
          <a:xfrm>
            <a:off x="6840538" y="2522538"/>
            <a:ext cx="1587" cy="34813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731" name="Line 179"/>
          <p:cNvSpPr>
            <a:spLocks noChangeShapeType="1"/>
          </p:cNvSpPr>
          <p:nvPr/>
        </p:nvSpPr>
        <p:spPr bwMode="auto">
          <a:xfrm>
            <a:off x="7040563" y="2522538"/>
            <a:ext cx="1587" cy="34813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732" name="Line 180"/>
          <p:cNvSpPr>
            <a:spLocks noChangeShapeType="1"/>
          </p:cNvSpPr>
          <p:nvPr/>
        </p:nvSpPr>
        <p:spPr bwMode="auto">
          <a:xfrm>
            <a:off x="7242175" y="2522538"/>
            <a:ext cx="1588" cy="34813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733" name="Rectangle 181"/>
          <p:cNvSpPr>
            <a:spLocks noChangeArrowheads="1"/>
          </p:cNvSpPr>
          <p:nvPr/>
        </p:nvSpPr>
        <p:spPr bwMode="auto">
          <a:xfrm>
            <a:off x="1812925" y="2522538"/>
            <a:ext cx="5529263" cy="3481387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734" name="Line 182"/>
          <p:cNvSpPr>
            <a:spLocks noChangeShapeType="1"/>
          </p:cNvSpPr>
          <p:nvPr/>
        </p:nvSpPr>
        <p:spPr bwMode="auto">
          <a:xfrm>
            <a:off x="1812925" y="2522538"/>
            <a:ext cx="1588" cy="34813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735" name="Line 183"/>
          <p:cNvSpPr>
            <a:spLocks noChangeShapeType="1"/>
          </p:cNvSpPr>
          <p:nvPr/>
        </p:nvSpPr>
        <p:spPr bwMode="auto">
          <a:xfrm>
            <a:off x="1781175" y="6003925"/>
            <a:ext cx="317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736" name="Line 184"/>
          <p:cNvSpPr>
            <a:spLocks noChangeShapeType="1"/>
          </p:cNvSpPr>
          <p:nvPr/>
        </p:nvSpPr>
        <p:spPr bwMode="auto">
          <a:xfrm>
            <a:off x="1781175" y="5657850"/>
            <a:ext cx="317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737" name="Line 185"/>
          <p:cNvSpPr>
            <a:spLocks noChangeShapeType="1"/>
          </p:cNvSpPr>
          <p:nvPr/>
        </p:nvSpPr>
        <p:spPr bwMode="auto">
          <a:xfrm>
            <a:off x="1781175" y="5307013"/>
            <a:ext cx="317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738" name="Line 186"/>
          <p:cNvSpPr>
            <a:spLocks noChangeShapeType="1"/>
          </p:cNvSpPr>
          <p:nvPr/>
        </p:nvSpPr>
        <p:spPr bwMode="auto">
          <a:xfrm>
            <a:off x="1781175" y="4960938"/>
            <a:ext cx="317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739" name="Line 187"/>
          <p:cNvSpPr>
            <a:spLocks noChangeShapeType="1"/>
          </p:cNvSpPr>
          <p:nvPr/>
        </p:nvSpPr>
        <p:spPr bwMode="auto">
          <a:xfrm>
            <a:off x="1781175" y="4610100"/>
            <a:ext cx="317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740" name="Line 188"/>
          <p:cNvSpPr>
            <a:spLocks noChangeShapeType="1"/>
          </p:cNvSpPr>
          <p:nvPr/>
        </p:nvSpPr>
        <p:spPr bwMode="auto">
          <a:xfrm>
            <a:off x="1781175" y="4262438"/>
            <a:ext cx="317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741" name="Line 189"/>
          <p:cNvSpPr>
            <a:spLocks noChangeShapeType="1"/>
          </p:cNvSpPr>
          <p:nvPr/>
        </p:nvSpPr>
        <p:spPr bwMode="auto">
          <a:xfrm>
            <a:off x="1781175" y="3916363"/>
            <a:ext cx="317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742" name="Line 190"/>
          <p:cNvSpPr>
            <a:spLocks noChangeShapeType="1"/>
          </p:cNvSpPr>
          <p:nvPr/>
        </p:nvSpPr>
        <p:spPr bwMode="auto">
          <a:xfrm>
            <a:off x="1781175" y="3565525"/>
            <a:ext cx="317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743" name="Line 191"/>
          <p:cNvSpPr>
            <a:spLocks noChangeShapeType="1"/>
          </p:cNvSpPr>
          <p:nvPr/>
        </p:nvSpPr>
        <p:spPr bwMode="auto">
          <a:xfrm>
            <a:off x="1781175" y="3219450"/>
            <a:ext cx="317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744" name="Line 192"/>
          <p:cNvSpPr>
            <a:spLocks noChangeShapeType="1"/>
          </p:cNvSpPr>
          <p:nvPr/>
        </p:nvSpPr>
        <p:spPr bwMode="auto">
          <a:xfrm>
            <a:off x="1781175" y="2868613"/>
            <a:ext cx="317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745" name="Line 193"/>
          <p:cNvSpPr>
            <a:spLocks noChangeShapeType="1"/>
          </p:cNvSpPr>
          <p:nvPr/>
        </p:nvSpPr>
        <p:spPr bwMode="auto">
          <a:xfrm>
            <a:off x="1781175" y="2522538"/>
            <a:ext cx="317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746" name="Line 194"/>
          <p:cNvSpPr>
            <a:spLocks noChangeShapeType="1"/>
          </p:cNvSpPr>
          <p:nvPr/>
        </p:nvSpPr>
        <p:spPr bwMode="auto">
          <a:xfrm>
            <a:off x="1812925" y="6003925"/>
            <a:ext cx="55292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747" name="Line 195"/>
          <p:cNvSpPr>
            <a:spLocks noChangeShapeType="1"/>
          </p:cNvSpPr>
          <p:nvPr/>
        </p:nvSpPr>
        <p:spPr bwMode="auto">
          <a:xfrm flipV="1">
            <a:off x="1812925" y="6003925"/>
            <a:ext cx="1588" cy="31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748" name="Line 196"/>
          <p:cNvSpPr>
            <a:spLocks noChangeShapeType="1"/>
          </p:cNvSpPr>
          <p:nvPr/>
        </p:nvSpPr>
        <p:spPr bwMode="auto">
          <a:xfrm flipV="1">
            <a:off x="2817813" y="6003925"/>
            <a:ext cx="1587" cy="31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749" name="Line 197"/>
          <p:cNvSpPr>
            <a:spLocks noChangeShapeType="1"/>
          </p:cNvSpPr>
          <p:nvPr/>
        </p:nvSpPr>
        <p:spPr bwMode="auto">
          <a:xfrm flipV="1">
            <a:off x="3822700" y="6003925"/>
            <a:ext cx="1588" cy="31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750" name="Line 198"/>
          <p:cNvSpPr>
            <a:spLocks noChangeShapeType="1"/>
          </p:cNvSpPr>
          <p:nvPr/>
        </p:nvSpPr>
        <p:spPr bwMode="auto">
          <a:xfrm flipV="1">
            <a:off x="4827588" y="6003925"/>
            <a:ext cx="1587" cy="31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751" name="Line 199"/>
          <p:cNvSpPr>
            <a:spLocks noChangeShapeType="1"/>
          </p:cNvSpPr>
          <p:nvPr/>
        </p:nvSpPr>
        <p:spPr bwMode="auto">
          <a:xfrm flipV="1">
            <a:off x="5834063" y="6003925"/>
            <a:ext cx="1587" cy="31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752" name="Line 200"/>
          <p:cNvSpPr>
            <a:spLocks noChangeShapeType="1"/>
          </p:cNvSpPr>
          <p:nvPr/>
        </p:nvSpPr>
        <p:spPr bwMode="auto">
          <a:xfrm flipV="1">
            <a:off x="6840538" y="6003925"/>
            <a:ext cx="1587" cy="31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753" name="Freeform 201"/>
          <p:cNvSpPr>
            <a:spLocks/>
          </p:cNvSpPr>
          <p:nvPr/>
        </p:nvSpPr>
        <p:spPr bwMode="auto">
          <a:xfrm>
            <a:off x="1789113" y="5980113"/>
            <a:ext cx="47625" cy="47625"/>
          </a:xfrm>
          <a:custGeom>
            <a:avLst/>
            <a:gdLst>
              <a:gd name="T0" fmla="*/ 15 w 30"/>
              <a:gd name="T1" fmla="*/ 0 h 30"/>
              <a:gd name="T2" fmla="*/ 30 w 30"/>
              <a:gd name="T3" fmla="*/ 15 h 30"/>
              <a:gd name="T4" fmla="*/ 15 w 30"/>
              <a:gd name="T5" fmla="*/ 30 h 30"/>
              <a:gd name="T6" fmla="*/ 0 w 30"/>
              <a:gd name="T7" fmla="*/ 15 h 30"/>
              <a:gd name="T8" fmla="*/ 15 w 30"/>
              <a:gd name="T9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30">
                <a:moveTo>
                  <a:pt x="15" y="0"/>
                </a:moveTo>
                <a:lnTo>
                  <a:pt x="30" y="15"/>
                </a:lnTo>
                <a:lnTo>
                  <a:pt x="15" y="30"/>
                </a:lnTo>
                <a:lnTo>
                  <a:pt x="0" y="15"/>
                </a:lnTo>
                <a:lnTo>
                  <a:pt x="15" y="0"/>
                </a:lnTo>
                <a:close/>
              </a:path>
            </a:pathLst>
          </a:custGeom>
          <a:solidFill>
            <a:srgbClr val="000080"/>
          </a:solidFill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1754" name="Freeform 202"/>
          <p:cNvSpPr>
            <a:spLocks/>
          </p:cNvSpPr>
          <p:nvPr/>
        </p:nvSpPr>
        <p:spPr bwMode="auto">
          <a:xfrm>
            <a:off x="2647950" y="5634038"/>
            <a:ext cx="46038" cy="47625"/>
          </a:xfrm>
          <a:custGeom>
            <a:avLst/>
            <a:gdLst>
              <a:gd name="T0" fmla="*/ 14 w 29"/>
              <a:gd name="T1" fmla="*/ 0 h 30"/>
              <a:gd name="T2" fmla="*/ 29 w 29"/>
              <a:gd name="T3" fmla="*/ 15 h 30"/>
              <a:gd name="T4" fmla="*/ 14 w 29"/>
              <a:gd name="T5" fmla="*/ 30 h 30"/>
              <a:gd name="T6" fmla="*/ 0 w 29"/>
              <a:gd name="T7" fmla="*/ 15 h 30"/>
              <a:gd name="T8" fmla="*/ 14 w 29"/>
              <a:gd name="T9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30">
                <a:moveTo>
                  <a:pt x="14" y="0"/>
                </a:moveTo>
                <a:lnTo>
                  <a:pt x="29" y="15"/>
                </a:lnTo>
                <a:lnTo>
                  <a:pt x="14" y="30"/>
                </a:lnTo>
                <a:lnTo>
                  <a:pt x="0" y="15"/>
                </a:lnTo>
                <a:lnTo>
                  <a:pt x="14" y="0"/>
                </a:lnTo>
                <a:close/>
              </a:path>
            </a:pathLst>
          </a:custGeom>
          <a:solidFill>
            <a:srgbClr val="000080"/>
          </a:solidFill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1755" name="Freeform 203"/>
          <p:cNvSpPr>
            <a:spLocks/>
          </p:cNvSpPr>
          <p:nvPr/>
        </p:nvSpPr>
        <p:spPr bwMode="auto">
          <a:xfrm>
            <a:off x="3170238" y="5283200"/>
            <a:ext cx="47625" cy="47625"/>
          </a:xfrm>
          <a:custGeom>
            <a:avLst/>
            <a:gdLst>
              <a:gd name="T0" fmla="*/ 15 w 30"/>
              <a:gd name="T1" fmla="*/ 0 h 30"/>
              <a:gd name="T2" fmla="*/ 30 w 30"/>
              <a:gd name="T3" fmla="*/ 15 h 30"/>
              <a:gd name="T4" fmla="*/ 15 w 30"/>
              <a:gd name="T5" fmla="*/ 30 h 30"/>
              <a:gd name="T6" fmla="*/ 0 w 30"/>
              <a:gd name="T7" fmla="*/ 15 h 30"/>
              <a:gd name="T8" fmla="*/ 15 w 30"/>
              <a:gd name="T9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30">
                <a:moveTo>
                  <a:pt x="15" y="0"/>
                </a:moveTo>
                <a:lnTo>
                  <a:pt x="30" y="15"/>
                </a:lnTo>
                <a:lnTo>
                  <a:pt x="15" y="30"/>
                </a:lnTo>
                <a:lnTo>
                  <a:pt x="0" y="15"/>
                </a:lnTo>
                <a:lnTo>
                  <a:pt x="15" y="0"/>
                </a:lnTo>
                <a:close/>
              </a:path>
            </a:pathLst>
          </a:custGeom>
          <a:solidFill>
            <a:srgbClr val="000080"/>
          </a:solidFill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1756" name="Freeform 204"/>
          <p:cNvSpPr>
            <a:spLocks/>
          </p:cNvSpPr>
          <p:nvPr/>
        </p:nvSpPr>
        <p:spPr bwMode="auto">
          <a:xfrm>
            <a:off x="3633788" y="4937125"/>
            <a:ext cx="47625" cy="47625"/>
          </a:xfrm>
          <a:custGeom>
            <a:avLst/>
            <a:gdLst>
              <a:gd name="T0" fmla="*/ 15 w 30"/>
              <a:gd name="T1" fmla="*/ 0 h 30"/>
              <a:gd name="T2" fmla="*/ 30 w 30"/>
              <a:gd name="T3" fmla="*/ 15 h 30"/>
              <a:gd name="T4" fmla="*/ 15 w 30"/>
              <a:gd name="T5" fmla="*/ 30 h 30"/>
              <a:gd name="T6" fmla="*/ 0 w 30"/>
              <a:gd name="T7" fmla="*/ 15 h 30"/>
              <a:gd name="T8" fmla="*/ 15 w 30"/>
              <a:gd name="T9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30">
                <a:moveTo>
                  <a:pt x="15" y="0"/>
                </a:moveTo>
                <a:lnTo>
                  <a:pt x="30" y="15"/>
                </a:lnTo>
                <a:lnTo>
                  <a:pt x="15" y="30"/>
                </a:lnTo>
                <a:lnTo>
                  <a:pt x="0" y="15"/>
                </a:lnTo>
                <a:lnTo>
                  <a:pt x="15" y="0"/>
                </a:lnTo>
                <a:close/>
              </a:path>
            </a:pathLst>
          </a:custGeom>
          <a:solidFill>
            <a:srgbClr val="000080"/>
          </a:solidFill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1757" name="Freeform 205"/>
          <p:cNvSpPr>
            <a:spLocks/>
          </p:cNvSpPr>
          <p:nvPr/>
        </p:nvSpPr>
        <p:spPr bwMode="auto">
          <a:xfrm>
            <a:off x="4076700" y="4586288"/>
            <a:ext cx="47625" cy="47625"/>
          </a:xfrm>
          <a:custGeom>
            <a:avLst/>
            <a:gdLst>
              <a:gd name="T0" fmla="*/ 15 w 30"/>
              <a:gd name="T1" fmla="*/ 0 h 30"/>
              <a:gd name="T2" fmla="*/ 30 w 30"/>
              <a:gd name="T3" fmla="*/ 15 h 30"/>
              <a:gd name="T4" fmla="*/ 15 w 30"/>
              <a:gd name="T5" fmla="*/ 30 h 30"/>
              <a:gd name="T6" fmla="*/ 0 w 30"/>
              <a:gd name="T7" fmla="*/ 15 h 30"/>
              <a:gd name="T8" fmla="*/ 15 w 30"/>
              <a:gd name="T9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30">
                <a:moveTo>
                  <a:pt x="15" y="0"/>
                </a:moveTo>
                <a:lnTo>
                  <a:pt x="30" y="15"/>
                </a:lnTo>
                <a:lnTo>
                  <a:pt x="15" y="30"/>
                </a:lnTo>
                <a:lnTo>
                  <a:pt x="0" y="15"/>
                </a:lnTo>
                <a:lnTo>
                  <a:pt x="15" y="0"/>
                </a:lnTo>
                <a:close/>
              </a:path>
            </a:pathLst>
          </a:custGeom>
          <a:solidFill>
            <a:srgbClr val="000080"/>
          </a:solidFill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1758" name="Freeform 206"/>
          <p:cNvSpPr>
            <a:spLocks/>
          </p:cNvSpPr>
          <p:nvPr/>
        </p:nvSpPr>
        <p:spPr bwMode="auto">
          <a:xfrm>
            <a:off x="4514850" y="4238625"/>
            <a:ext cx="47625" cy="47625"/>
          </a:xfrm>
          <a:custGeom>
            <a:avLst/>
            <a:gdLst>
              <a:gd name="T0" fmla="*/ 15 w 30"/>
              <a:gd name="T1" fmla="*/ 0 h 30"/>
              <a:gd name="T2" fmla="*/ 30 w 30"/>
              <a:gd name="T3" fmla="*/ 15 h 30"/>
              <a:gd name="T4" fmla="*/ 15 w 30"/>
              <a:gd name="T5" fmla="*/ 30 h 30"/>
              <a:gd name="T6" fmla="*/ 0 w 30"/>
              <a:gd name="T7" fmla="*/ 15 h 30"/>
              <a:gd name="T8" fmla="*/ 15 w 30"/>
              <a:gd name="T9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30">
                <a:moveTo>
                  <a:pt x="15" y="0"/>
                </a:moveTo>
                <a:lnTo>
                  <a:pt x="30" y="15"/>
                </a:lnTo>
                <a:lnTo>
                  <a:pt x="15" y="30"/>
                </a:lnTo>
                <a:lnTo>
                  <a:pt x="0" y="15"/>
                </a:lnTo>
                <a:lnTo>
                  <a:pt x="15" y="0"/>
                </a:lnTo>
                <a:close/>
              </a:path>
            </a:pathLst>
          </a:custGeom>
          <a:solidFill>
            <a:srgbClr val="000080"/>
          </a:solidFill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1759" name="Freeform 207"/>
          <p:cNvSpPr>
            <a:spLocks/>
          </p:cNvSpPr>
          <p:nvPr/>
        </p:nvSpPr>
        <p:spPr bwMode="auto">
          <a:xfrm>
            <a:off x="4940300" y="3892550"/>
            <a:ext cx="47625" cy="47625"/>
          </a:xfrm>
          <a:custGeom>
            <a:avLst/>
            <a:gdLst>
              <a:gd name="T0" fmla="*/ 15 w 30"/>
              <a:gd name="T1" fmla="*/ 0 h 30"/>
              <a:gd name="T2" fmla="*/ 30 w 30"/>
              <a:gd name="T3" fmla="*/ 15 h 30"/>
              <a:gd name="T4" fmla="*/ 15 w 30"/>
              <a:gd name="T5" fmla="*/ 30 h 30"/>
              <a:gd name="T6" fmla="*/ 0 w 30"/>
              <a:gd name="T7" fmla="*/ 15 h 30"/>
              <a:gd name="T8" fmla="*/ 15 w 30"/>
              <a:gd name="T9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30">
                <a:moveTo>
                  <a:pt x="15" y="0"/>
                </a:moveTo>
                <a:lnTo>
                  <a:pt x="30" y="15"/>
                </a:lnTo>
                <a:lnTo>
                  <a:pt x="15" y="30"/>
                </a:lnTo>
                <a:lnTo>
                  <a:pt x="0" y="15"/>
                </a:lnTo>
                <a:lnTo>
                  <a:pt x="15" y="0"/>
                </a:lnTo>
                <a:close/>
              </a:path>
            </a:pathLst>
          </a:custGeom>
          <a:solidFill>
            <a:srgbClr val="000080"/>
          </a:solidFill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1760" name="Freeform 208"/>
          <p:cNvSpPr>
            <a:spLocks/>
          </p:cNvSpPr>
          <p:nvPr/>
        </p:nvSpPr>
        <p:spPr bwMode="auto">
          <a:xfrm>
            <a:off x="5367338" y="3541713"/>
            <a:ext cx="47625" cy="47625"/>
          </a:xfrm>
          <a:custGeom>
            <a:avLst/>
            <a:gdLst>
              <a:gd name="T0" fmla="*/ 15 w 30"/>
              <a:gd name="T1" fmla="*/ 0 h 30"/>
              <a:gd name="T2" fmla="*/ 30 w 30"/>
              <a:gd name="T3" fmla="*/ 15 h 30"/>
              <a:gd name="T4" fmla="*/ 15 w 30"/>
              <a:gd name="T5" fmla="*/ 30 h 30"/>
              <a:gd name="T6" fmla="*/ 0 w 30"/>
              <a:gd name="T7" fmla="*/ 15 h 30"/>
              <a:gd name="T8" fmla="*/ 15 w 30"/>
              <a:gd name="T9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30">
                <a:moveTo>
                  <a:pt x="15" y="0"/>
                </a:moveTo>
                <a:lnTo>
                  <a:pt x="30" y="15"/>
                </a:lnTo>
                <a:lnTo>
                  <a:pt x="15" y="30"/>
                </a:lnTo>
                <a:lnTo>
                  <a:pt x="0" y="15"/>
                </a:lnTo>
                <a:lnTo>
                  <a:pt x="15" y="0"/>
                </a:lnTo>
                <a:close/>
              </a:path>
            </a:pathLst>
          </a:custGeom>
          <a:solidFill>
            <a:srgbClr val="000080"/>
          </a:solidFill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1761" name="Freeform 209"/>
          <p:cNvSpPr>
            <a:spLocks/>
          </p:cNvSpPr>
          <p:nvPr/>
        </p:nvSpPr>
        <p:spPr bwMode="auto">
          <a:xfrm>
            <a:off x="5800725" y="3195638"/>
            <a:ext cx="47625" cy="47625"/>
          </a:xfrm>
          <a:custGeom>
            <a:avLst/>
            <a:gdLst>
              <a:gd name="T0" fmla="*/ 15 w 30"/>
              <a:gd name="T1" fmla="*/ 0 h 30"/>
              <a:gd name="T2" fmla="*/ 30 w 30"/>
              <a:gd name="T3" fmla="*/ 15 h 30"/>
              <a:gd name="T4" fmla="*/ 15 w 30"/>
              <a:gd name="T5" fmla="*/ 30 h 30"/>
              <a:gd name="T6" fmla="*/ 0 w 30"/>
              <a:gd name="T7" fmla="*/ 15 h 30"/>
              <a:gd name="T8" fmla="*/ 15 w 30"/>
              <a:gd name="T9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30">
                <a:moveTo>
                  <a:pt x="15" y="0"/>
                </a:moveTo>
                <a:lnTo>
                  <a:pt x="30" y="15"/>
                </a:lnTo>
                <a:lnTo>
                  <a:pt x="15" y="30"/>
                </a:lnTo>
                <a:lnTo>
                  <a:pt x="0" y="15"/>
                </a:lnTo>
                <a:lnTo>
                  <a:pt x="15" y="0"/>
                </a:lnTo>
                <a:close/>
              </a:path>
            </a:pathLst>
          </a:custGeom>
          <a:solidFill>
            <a:srgbClr val="000080"/>
          </a:solidFill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1762" name="Freeform 210"/>
          <p:cNvSpPr>
            <a:spLocks/>
          </p:cNvSpPr>
          <p:nvPr/>
        </p:nvSpPr>
        <p:spPr bwMode="auto">
          <a:xfrm>
            <a:off x="6238875" y="2844800"/>
            <a:ext cx="47625" cy="47625"/>
          </a:xfrm>
          <a:custGeom>
            <a:avLst/>
            <a:gdLst>
              <a:gd name="T0" fmla="*/ 15 w 30"/>
              <a:gd name="T1" fmla="*/ 0 h 30"/>
              <a:gd name="T2" fmla="*/ 30 w 30"/>
              <a:gd name="T3" fmla="*/ 15 h 30"/>
              <a:gd name="T4" fmla="*/ 15 w 30"/>
              <a:gd name="T5" fmla="*/ 30 h 30"/>
              <a:gd name="T6" fmla="*/ 0 w 30"/>
              <a:gd name="T7" fmla="*/ 15 h 30"/>
              <a:gd name="T8" fmla="*/ 15 w 30"/>
              <a:gd name="T9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30">
                <a:moveTo>
                  <a:pt x="15" y="0"/>
                </a:moveTo>
                <a:lnTo>
                  <a:pt x="30" y="15"/>
                </a:lnTo>
                <a:lnTo>
                  <a:pt x="15" y="30"/>
                </a:lnTo>
                <a:lnTo>
                  <a:pt x="0" y="15"/>
                </a:lnTo>
                <a:lnTo>
                  <a:pt x="15" y="0"/>
                </a:lnTo>
                <a:close/>
              </a:path>
            </a:pathLst>
          </a:custGeom>
          <a:solidFill>
            <a:srgbClr val="000080"/>
          </a:solidFill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1763" name="Freeform 211"/>
          <p:cNvSpPr>
            <a:spLocks/>
          </p:cNvSpPr>
          <p:nvPr/>
        </p:nvSpPr>
        <p:spPr bwMode="auto">
          <a:xfrm>
            <a:off x="6681788" y="2498725"/>
            <a:ext cx="46037" cy="47625"/>
          </a:xfrm>
          <a:custGeom>
            <a:avLst/>
            <a:gdLst>
              <a:gd name="T0" fmla="*/ 15 w 29"/>
              <a:gd name="T1" fmla="*/ 0 h 30"/>
              <a:gd name="T2" fmla="*/ 29 w 29"/>
              <a:gd name="T3" fmla="*/ 15 h 30"/>
              <a:gd name="T4" fmla="*/ 15 w 29"/>
              <a:gd name="T5" fmla="*/ 30 h 30"/>
              <a:gd name="T6" fmla="*/ 0 w 29"/>
              <a:gd name="T7" fmla="*/ 15 h 30"/>
              <a:gd name="T8" fmla="*/ 15 w 29"/>
              <a:gd name="T9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30">
                <a:moveTo>
                  <a:pt x="15" y="0"/>
                </a:moveTo>
                <a:lnTo>
                  <a:pt x="29" y="15"/>
                </a:lnTo>
                <a:lnTo>
                  <a:pt x="15" y="30"/>
                </a:lnTo>
                <a:lnTo>
                  <a:pt x="0" y="15"/>
                </a:lnTo>
                <a:lnTo>
                  <a:pt x="15" y="0"/>
                </a:lnTo>
                <a:close/>
              </a:path>
            </a:pathLst>
          </a:custGeom>
          <a:solidFill>
            <a:srgbClr val="000080"/>
          </a:solidFill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1764" name="Line 212"/>
          <p:cNvSpPr>
            <a:spLocks noChangeShapeType="1"/>
          </p:cNvSpPr>
          <p:nvPr/>
        </p:nvSpPr>
        <p:spPr bwMode="auto">
          <a:xfrm flipV="1">
            <a:off x="4100513" y="2867025"/>
            <a:ext cx="2162175" cy="17462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765" name="Line 213"/>
          <p:cNvSpPr>
            <a:spLocks noChangeShapeType="1"/>
          </p:cNvSpPr>
          <p:nvPr/>
        </p:nvSpPr>
        <p:spPr bwMode="auto">
          <a:xfrm flipV="1">
            <a:off x="1814513" y="6003925"/>
            <a:ext cx="1587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768" name="Rectangle 216"/>
          <p:cNvSpPr>
            <a:spLocks noChangeArrowheads="1"/>
          </p:cNvSpPr>
          <p:nvPr/>
        </p:nvSpPr>
        <p:spPr bwMode="auto">
          <a:xfrm>
            <a:off x="3403600" y="2062163"/>
            <a:ext cx="2727325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900" b="1">
                <a:solidFill>
                  <a:srgbClr val="000000"/>
                </a:solidFill>
              </a:rPr>
              <a:t>1997 World Championships - Athens, Greece</a:t>
            </a:r>
            <a:endParaRPr lang="en-US" altLang="en-US" sz="800">
              <a:latin typeface="Verdana" panose="020B0604030504040204" pitchFamily="34" charset="0"/>
            </a:endParaRPr>
          </a:p>
        </p:txBody>
      </p:sp>
      <p:sp>
        <p:nvSpPr>
          <p:cNvPr id="151769" name="Rectangle 217"/>
          <p:cNvSpPr>
            <a:spLocks noChangeArrowheads="1"/>
          </p:cNvSpPr>
          <p:nvPr/>
        </p:nvSpPr>
        <p:spPr bwMode="auto">
          <a:xfrm>
            <a:off x="4262438" y="2217738"/>
            <a:ext cx="931862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900" b="1">
                <a:solidFill>
                  <a:srgbClr val="000000"/>
                </a:solidFill>
              </a:rPr>
              <a:t>Maurice Green</a:t>
            </a:r>
            <a:endParaRPr lang="en-US" altLang="en-US" sz="800">
              <a:latin typeface="Verdana" panose="020B0604030504040204" pitchFamily="34" charset="0"/>
            </a:endParaRPr>
          </a:p>
        </p:txBody>
      </p:sp>
      <p:sp>
        <p:nvSpPr>
          <p:cNvPr id="151786" name="Rectangle 234"/>
          <p:cNvSpPr>
            <a:spLocks noChangeArrowheads="1"/>
          </p:cNvSpPr>
          <p:nvPr/>
        </p:nvSpPr>
        <p:spPr bwMode="auto">
          <a:xfrm>
            <a:off x="1681163" y="5945188"/>
            <a:ext cx="1016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800">
                <a:solidFill>
                  <a:srgbClr val="000000"/>
                </a:solidFill>
              </a:rPr>
              <a:t>0</a:t>
            </a:r>
            <a:endParaRPr lang="en-US" altLang="en-US" sz="800">
              <a:latin typeface="Verdana" panose="020B0604030504040204" pitchFamily="34" charset="0"/>
            </a:endParaRPr>
          </a:p>
        </p:txBody>
      </p:sp>
      <p:sp>
        <p:nvSpPr>
          <p:cNvPr id="151787" name="Rectangle 235"/>
          <p:cNvSpPr>
            <a:spLocks noChangeArrowheads="1"/>
          </p:cNvSpPr>
          <p:nvPr/>
        </p:nvSpPr>
        <p:spPr bwMode="auto">
          <a:xfrm>
            <a:off x="1627188" y="5597525"/>
            <a:ext cx="15875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800">
                <a:solidFill>
                  <a:srgbClr val="000000"/>
                </a:solidFill>
              </a:rPr>
              <a:t>10</a:t>
            </a:r>
            <a:endParaRPr lang="en-US" altLang="en-US" sz="800">
              <a:latin typeface="Verdana" panose="020B0604030504040204" pitchFamily="34" charset="0"/>
            </a:endParaRPr>
          </a:p>
        </p:txBody>
      </p:sp>
      <p:sp>
        <p:nvSpPr>
          <p:cNvPr id="151788" name="Rectangle 236"/>
          <p:cNvSpPr>
            <a:spLocks noChangeArrowheads="1"/>
          </p:cNvSpPr>
          <p:nvPr/>
        </p:nvSpPr>
        <p:spPr bwMode="auto">
          <a:xfrm>
            <a:off x="1627188" y="5248275"/>
            <a:ext cx="15875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800">
                <a:solidFill>
                  <a:srgbClr val="000000"/>
                </a:solidFill>
              </a:rPr>
              <a:t>20</a:t>
            </a:r>
            <a:endParaRPr lang="en-US" altLang="en-US" sz="800">
              <a:latin typeface="Verdana" panose="020B0604030504040204" pitchFamily="34" charset="0"/>
            </a:endParaRPr>
          </a:p>
        </p:txBody>
      </p:sp>
      <p:sp>
        <p:nvSpPr>
          <p:cNvPr id="151789" name="Rectangle 237"/>
          <p:cNvSpPr>
            <a:spLocks noChangeArrowheads="1"/>
          </p:cNvSpPr>
          <p:nvPr/>
        </p:nvSpPr>
        <p:spPr bwMode="auto">
          <a:xfrm>
            <a:off x="1627188" y="4900613"/>
            <a:ext cx="15875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800">
                <a:solidFill>
                  <a:srgbClr val="000000"/>
                </a:solidFill>
              </a:rPr>
              <a:t>30</a:t>
            </a:r>
            <a:endParaRPr lang="en-US" altLang="en-US" sz="800">
              <a:latin typeface="Verdana" panose="020B0604030504040204" pitchFamily="34" charset="0"/>
            </a:endParaRPr>
          </a:p>
        </p:txBody>
      </p:sp>
      <p:sp>
        <p:nvSpPr>
          <p:cNvPr id="151790" name="Rectangle 238"/>
          <p:cNvSpPr>
            <a:spLocks noChangeArrowheads="1"/>
          </p:cNvSpPr>
          <p:nvPr/>
        </p:nvSpPr>
        <p:spPr bwMode="auto">
          <a:xfrm>
            <a:off x="1627188" y="4551363"/>
            <a:ext cx="15875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800">
                <a:solidFill>
                  <a:srgbClr val="000000"/>
                </a:solidFill>
              </a:rPr>
              <a:t>40</a:t>
            </a:r>
            <a:endParaRPr lang="en-US" altLang="en-US" sz="800">
              <a:latin typeface="Verdana" panose="020B0604030504040204" pitchFamily="34" charset="0"/>
            </a:endParaRPr>
          </a:p>
        </p:txBody>
      </p:sp>
      <p:sp>
        <p:nvSpPr>
          <p:cNvPr id="151791" name="Rectangle 239"/>
          <p:cNvSpPr>
            <a:spLocks noChangeArrowheads="1"/>
          </p:cNvSpPr>
          <p:nvPr/>
        </p:nvSpPr>
        <p:spPr bwMode="auto">
          <a:xfrm>
            <a:off x="1627188" y="4203700"/>
            <a:ext cx="15875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800">
                <a:solidFill>
                  <a:srgbClr val="000000"/>
                </a:solidFill>
              </a:rPr>
              <a:t>50</a:t>
            </a:r>
            <a:endParaRPr lang="en-US" altLang="en-US" sz="800">
              <a:latin typeface="Verdana" panose="020B0604030504040204" pitchFamily="34" charset="0"/>
            </a:endParaRPr>
          </a:p>
        </p:txBody>
      </p:sp>
      <p:sp>
        <p:nvSpPr>
          <p:cNvPr id="151792" name="Rectangle 240"/>
          <p:cNvSpPr>
            <a:spLocks noChangeArrowheads="1"/>
          </p:cNvSpPr>
          <p:nvPr/>
        </p:nvSpPr>
        <p:spPr bwMode="auto">
          <a:xfrm>
            <a:off x="1627188" y="3856038"/>
            <a:ext cx="15875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800">
                <a:solidFill>
                  <a:srgbClr val="000000"/>
                </a:solidFill>
              </a:rPr>
              <a:t>60</a:t>
            </a:r>
            <a:endParaRPr lang="en-US" altLang="en-US" sz="800">
              <a:latin typeface="Verdana" panose="020B0604030504040204" pitchFamily="34" charset="0"/>
            </a:endParaRPr>
          </a:p>
        </p:txBody>
      </p:sp>
      <p:sp>
        <p:nvSpPr>
          <p:cNvPr id="151793" name="Rectangle 241"/>
          <p:cNvSpPr>
            <a:spLocks noChangeArrowheads="1"/>
          </p:cNvSpPr>
          <p:nvPr/>
        </p:nvSpPr>
        <p:spPr bwMode="auto">
          <a:xfrm>
            <a:off x="1627188" y="3506788"/>
            <a:ext cx="15875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800">
                <a:solidFill>
                  <a:srgbClr val="000000"/>
                </a:solidFill>
              </a:rPr>
              <a:t>70</a:t>
            </a:r>
            <a:endParaRPr lang="en-US" altLang="en-US" sz="800">
              <a:latin typeface="Verdana" panose="020B0604030504040204" pitchFamily="34" charset="0"/>
            </a:endParaRPr>
          </a:p>
        </p:txBody>
      </p:sp>
      <p:sp>
        <p:nvSpPr>
          <p:cNvPr id="151794" name="Rectangle 242"/>
          <p:cNvSpPr>
            <a:spLocks noChangeArrowheads="1"/>
          </p:cNvSpPr>
          <p:nvPr/>
        </p:nvSpPr>
        <p:spPr bwMode="auto">
          <a:xfrm>
            <a:off x="1627188" y="3159125"/>
            <a:ext cx="15875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800">
                <a:solidFill>
                  <a:srgbClr val="000000"/>
                </a:solidFill>
              </a:rPr>
              <a:t>80</a:t>
            </a:r>
            <a:endParaRPr lang="en-US" altLang="en-US" sz="800">
              <a:latin typeface="Verdana" panose="020B0604030504040204" pitchFamily="34" charset="0"/>
            </a:endParaRPr>
          </a:p>
        </p:txBody>
      </p:sp>
      <p:sp>
        <p:nvSpPr>
          <p:cNvPr id="151795" name="Rectangle 243"/>
          <p:cNvSpPr>
            <a:spLocks noChangeArrowheads="1"/>
          </p:cNvSpPr>
          <p:nvPr/>
        </p:nvSpPr>
        <p:spPr bwMode="auto">
          <a:xfrm>
            <a:off x="1627188" y="2809875"/>
            <a:ext cx="15875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800">
                <a:solidFill>
                  <a:srgbClr val="000000"/>
                </a:solidFill>
              </a:rPr>
              <a:t>90</a:t>
            </a:r>
            <a:endParaRPr lang="en-US" altLang="en-US" sz="800">
              <a:latin typeface="Verdana" panose="020B0604030504040204" pitchFamily="34" charset="0"/>
            </a:endParaRPr>
          </a:p>
        </p:txBody>
      </p:sp>
      <p:sp>
        <p:nvSpPr>
          <p:cNvPr id="151796" name="Rectangle 244"/>
          <p:cNvSpPr>
            <a:spLocks noChangeArrowheads="1"/>
          </p:cNvSpPr>
          <p:nvPr/>
        </p:nvSpPr>
        <p:spPr bwMode="auto">
          <a:xfrm>
            <a:off x="1571625" y="2462213"/>
            <a:ext cx="2159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800">
                <a:solidFill>
                  <a:srgbClr val="000000"/>
                </a:solidFill>
              </a:rPr>
              <a:t>100</a:t>
            </a:r>
            <a:endParaRPr lang="en-US" altLang="en-US" sz="800">
              <a:latin typeface="Verdana" panose="020B0604030504040204" pitchFamily="34" charset="0"/>
            </a:endParaRPr>
          </a:p>
        </p:txBody>
      </p:sp>
      <p:sp>
        <p:nvSpPr>
          <p:cNvPr id="151797" name="Rectangle 245"/>
          <p:cNvSpPr>
            <a:spLocks noChangeArrowheads="1"/>
          </p:cNvSpPr>
          <p:nvPr/>
        </p:nvSpPr>
        <p:spPr bwMode="auto">
          <a:xfrm>
            <a:off x="1785938" y="6089650"/>
            <a:ext cx="1016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800">
                <a:solidFill>
                  <a:srgbClr val="000000"/>
                </a:solidFill>
              </a:rPr>
              <a:t>0</a:t>
            </a:r>
            <a:endParaRPr lang="en-US" altLang="en-US" sz="800">
              <a:latin typeface="Verdana" panose="020B0604030504040204" pitchFamily="34" charset="0"/>
            </a:endParaRPr>
          </a:p>
        </p:txBody>
      </p:sp>
      <p:sp>
        <p:nvSpPr>
          <p:cNvPr id="151798" name="Rectangle 246"/>
          <p:cNvSpPr>
            <a:spLocks noChangeArrowheads="1"/>
          </p:cNvSpPr>
          <p:nvPr/>
        </p:nvSpPr>
        <p:spPr bwMode="auto">
          <a:xfrm>
            <a:off x="2792413" y="6089650"/>
            <a:ext cx="1016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800">
                <a:solidFill>
                  <a:srgbClr val="000000"/>
                </a:solidFill>
              </a:rPr>
              <a:t>2</a:t>
            </a:r>
            <a:endParaRPr lang="en-US" altLang="en-US" sz="800">
              <a:latin typeface="Verdana" panose="020B0604030504040204" pitchFamily="34" charset="0"/>
            </a:endParaRPr>
          </a:p>
        </p:txBody>
      </p:sp>
      <p:sp>
        <p:nvSpPr>
          <p:cNvPr id="151799" name="Rectangle 247"/>
          <p:cNvSpPr>
            <a:spLocks noChangeArrowheads="1"/>
          </p:cNvSpPr>
          <p:nvPr/>
        </p:nvSpPr>
        <p:spPr bwMode="auto">
          <a:xfrm>
            <a:off x="3795713" y="6089650"/>
            <a:ext cx="1016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800">
                <a:solidFill>
                  <a:srgbClr val="000000"/>
                </a:solidFill>
              </a:rPr>
              <a:t>4</a:t>
            </a:r>
            <a:endParaRPr lang="en-US" altLang="en-US" sz="800">
              <a:latin typeface="Verdana" panose="020B0604030504040204" pitchFamily="34" charset="0"/>
            </a:endParaRPr>
          </a:p>
        </p:txBody>
      </p:sp>
      <p:sp>
        <p:nvSpPr>
          <p:cNvPr id="151800" name="Rectangle 248"/>
          <p:cNvSpPr>
            <a:spLocks noChangeArrowheads="1"/>
          </p:cNvSpPr>
          <p:nvPr/>
        </p:nvSpPr>
        <p:spPr bwMode="auto">
          <a:xfrm>
            <a:off x="4802188" y="6089650"/>
            <a:ext cx="1016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800">
                <a:solidFill>
                  <a:srgbClr val="000000"/>
                </a:solidFill>
              </a:rPr>
              <a:t>6</a:t>
            </a:r>
            <a:endParaRPr lang="en-US" altLang="en-US" sz="800">
              <a:latin typeface="Verdana" panose="020B0604030504040204" pitchFamily="34" charset="0"/>
            </a:endParaRPr>
          </a:p>
        </p:txBody>
      </p:sp>
      <p:sp>
        <p:nvSpPr>
          <p:cNvPr id="151801" name="Rectangle 249"/>
          <p:cNvSpPr>
            <a:spLocks noChangeArrowheads="1"/>
          </p:cNvSpPr>
          <p:nvPr/>
        </p:nvSpPr>
        <p:spPr bwMode="auto">
          <a:xfrm>
            <a:off x="5808663" y="6089650"/>
            <a:ext cx="1016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800">
                <a:solidFill>
                  <a:srgbClr val="000000"/>
                </a:solidFill>
              </a:rPr>
              <a:t>8</a:t>
            </a:r>
            <a:endParaRPr lang="en-US" altLang="en-US" sz="800">
              <a:latin typeface="Verdana" panose="020B0604030504040204" pitchFamily="34" charset="0"/>
            </a:endParaRPr>
          </a:p>
        </p:txBody>
      </p:sp>
      <p:sp>
        <p:nvSpPr>
          <p:cNvPr id="151802" name="Rectangle 250"/>
          <p:cNvSpPr>
            <a:spLocks noChangeArrowheads="1"/>
          </p:cNvSpPr>
          <p:nvPr/>
        </p:nvSpPr>
        <p:spPr bwMode="auto">
          <a:xfrm>
            <a:off x="6784975" y="6089650"/>
            <a:ext cx="15875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800">
                <a:solidFill>
                  <a:srgbClr val="000000"/>
                </a:solidFill>
              </a:rPr>
              <a:t>10</a:t>
            </a:r>
            <a:endParaRPr lang="en-US" altLang="en-US" sz="800">
              <a:latin typeface="Verdana" panose="020B0604030504040204" pitchFamily="34" charset="0"/>
            </a:endParaRPr>
          </a:p>
        </p:txBody>
      </p:sp>
      <p:sp>
        <p:nvSpPr>
          <p:cNvPr id="151803" name="Rectangle 251"/>
          <p:cNvSpPr>
            <a:spLocks noChangeArrowheads="1"/>
          </p:cNvSpPr>
          <p:nvPr/>
        </p:nvSpPr>
        <p:spPr bwMode="auto">
          <a:xfrm>
            <a:off x="4383088" y="6259513"/>
            <a:ext cx="442912" cy="14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800" b="1">
                <a:solidFill>
                  <a:srgbClr val="000000"/>
                </a:solidFill>
              </a:rPr>
              <a:t>Time (s)</a:t>
            </a:r>
            <a:endParaRPr lang="en-US" altLang="en-US" sz="800">
              <a:latin typeface="Verdana" panose="020B0604030504040204" pitchFamily="34" charset="0"/>
            </a:endParaRPr>
          </a:p>
        </p:txBody>
      </p:sp>
      <p:sp>
        <p:nvSpPr>
          <p:cNvPr id="151804" name="Rectangle 252"/>
          <p:cNvSpPr>
            <a:spLocks noChangeArrowheads="1"/>
          </p:cNvSpPr>
          <p:nvPr/>
        </p:nvSpPr>
        <p:spPr bwMode="auto">
          <a:xfrm rot="16200000">
            <a:off x="1146175" y="4154488"/>
            <a:ext cx="661987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800" b="1">
                <a:solidFill>
                  <a:srgbClr val="000000"/>
                </a:solidFill>
              </a:rPr>
              <a:t>Distance (m)</a:t>
            </a:r>
            <a:endParaRPr lang="en-US" altLang="en-US" sz="800">
              <a:latin typeface="Verdana" panose="020B0604030504040204" pitchFamily="34" charset="0"/>
            </a:endParaRPr>
          </a:p>
        </p:txBody>
      </p:sp>
      <p:sp>
        <p:nvSpPr>
          <p:cNvPr id="151805" name="Rectangle 253"/>
          <p:cNvSpPr>
            <a:spLocks noChangeArrowheads="1"/>
          </p:cNvSpPr>
          <p:nvPr/>
        </p:nvSpPr>
        <p:spPr bwMode="auto">
          <a:xfrm>
            <a:off x="1338263" y="1938338"/>
            <a:ext cx="6670675" cy="4532312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1807" name="Group 255"/>
          <p:cNvGrpSpPr>
            <a:grpSpLocks/>
          </p:cNvGrpSpPr>
          <p:nvPr/>
        </p:nvGrpSpPr>
        <p:grpSpPr bwMode="auto">
          <a:xfrm>
            <a:off x="1814513" y="4960938"/>
            <a:ext cx="1843087" cy="1049337"/>
            <a:chOff x="1143" y="3122"/>
            <a:chExt cx="1161" cy="661"/>
          </a:xfrm>
        </p:grpSpPr>
        <p:sp>
          <p:nvSpPr>
            <p:cNvPr id="151766" name="Freeform 214"/>
            <p:cNvSpPr>
              <a:spLocks/>
            </p:cNvSpPr>
            <p:nvPr/>
          </p:nvSpPr>
          <p:spPr bwMode="auto">
            <a:xfrm>
              <a:off x="1528" y="3415"/>
              <a:ext cx="390" cy="222"/>
            </a:xfrm>
            <a:custGeom>
              <a:avLst/>
              <a:gdLst>
                <a:gd name="T0" fmla="*/ 3 w 260"/>
                <a:gd name="T1" fmla="*/ 147 h 148"/>
                <a:gd name="T2" fmla="*/ 7 w 260"/>
                <a:gd name="T3" fmla="*/ 145 h 148"/>
                <a:gd name="T4" fmla="*/ 11 w 260"/>
                <a:gd name="T5" fmla="*/ 143 h 148"/>
                <a:gd name="T6" fmla="*/ 15 w 260"/>
                <a:gd name="T7" fmla="*/ 141 h 148"/>
                <a:gd name="T8" fmla="*/ 20 w 260"/>
                <a:gd name="T9" fmla="*/ 139 h 148"/>
                <a:gd name="T10" fmla="*/ 24 w 260"/>
                <a:gd name="T11" fmla="*/ 137 h 148"/>
                <a:gd name="T12" fmla="*/ 28 w 260"/>
                <a:gd name="T13" fmla="*/ 135 h 148"/>
                <a:gd name="T14" fmla="*/ 32 w 260"/>
                <a:gd name="T15" fmla="*/ 133 h 148"/>
                <a:gd name="T16" fmla="*/ 36 w 260"/>
                <a:gd name="T17" fmla="*/ 131 h 148"/>
                <a:gd name="T18" fmla="*/ 40 w 260"/>
                <a:gd name="T19" fmla="*/ 129 h 148"/>
                <a:gd name="T20" fmla="*/ 45 w 260"/>
                <a:gd name="T21" fmla="*/ 126 h 148"/>
                <a:gd name="T22" fmla="*/ 49 w 260"/>
                <a:gd name="T23" fmla="*/ 124 h 148"/>
                <a:gd name="T24" fmla="*/ 53 w 260"/>
                <a:gd name="T25" fmla="*/ 122 h 148"/>
                <a:gd name="T26" fmla="*/ 57 w 260"/>
                <a:gd name="T27" fmla="*/ 120 h 148"/>
                <a:gd name="T28" fmla="*/ 61 w 260"/>
                <a:gd name="T29" fmla="*/ 118 h 148"/>
                <a:gd name="T30" fmla="*/ 65 w 260"/>
                <a:gd name="T31" fmla="*/ 116 h 148"/>
                <a:gd name="T32" fmla="*/ 69 w 260"/>
                <a:gd name="T33" fmla="*/ 114 h 148"/>
                <a:gd name="T34" fmla="*/ 74 w 260"/>
                <a:gd name="T35" fmla="*/ 111 h 148"/>
                <a:gd name="T36" fmla="*/ 78 w 260"/>
                <a:gd name="T37" fmla="*/ 109 h 148"/>
                <a:gd name="T38" fmla="*/ 82 w 260"/>
                <a:gd name="T39" fmla="*/ 107 h 148"/>
                <a:gd name="T40" fmla="*/ 86 w 260"/>
                <a:gd name="T41" fmla="*/ 105 h 148"/>
                <a:gd name="T42" fmla="*/ 90 w 260"/>
                <a:gd name="T43" fmla="*/ 102 h 148"/>
                <a:gd name="T44" fmla="*/ 94 w 260"/>
                <a:gd name="T45" fmla="*/ 100 h 148"/>
                <a:gd name="T46" fmla="*/ 99 w 260"/>
                <a:gd name="T47" fmla="*/ 98 h 148"/>
                <a:gd name="T48" fmla="*/ 103 w 260"/>
                <a:gd name="T49" fmla="*/ 96 h 148"/>
                <a:gd name="T50" fmla="*/ 107 w 260"/>
                <a:gd name="T51" fmla="*/ 93 h 148"/>
                <a:gd name="T52" fmla="*/ 111 w 260"/>
                <a:gd name="T53" fmla="*/ 91 h 148"/>
                <a:gd name="T54" fmla="*/ 115 w 260"/>
                <a:gd name="T55" fmla="*/ 89 h 148"/>
                <a:gd name="T56" fmla="*/ 119 w 260"/>
                <a:gd name="T57" fmla="*/ 86 h 148"/>
                <a:gd name="T58" fmla="*/ 124 w 260"/>
                <a:gd name="T59" fmla="*/ 84 h 148"/>
                <a:gd name="T60" fmla="*/ 128 w 260"/>
                <a:gd name="T61" fmla="*/ 82 h 148"/>
                <a:gd name="T62" fmla="*/ 132 w 260"/>
                <a:gd name="T63" fmla="*/ 79 h 148"/>
                <a:gd name="T64" fmla="*/ 136 w 260"/>
                <a:gd name="T65" fmla="*/ 77 h 148"/>
                <a:gd name="T66" fmla="*/ 140 w 260"/>
                <a:gd name="T67" fmla="*/ 75 h 148"/>
                <a:gd name="T68" fmla="*/ 144 w 260"/>
                <a:gd name="T69" fmla="*/ 72 h 148"/>
                <a:gd name="T70" fmla="*/ 149 w 260"/>
                <a:gd name="T71" fmla="*/ 70 h 148"/>
                <a:gd name="T72" fmla="*/ 153 w 260"/>
                <a:gd name="T73" fmla="*/ 67 h 148"/>
                <a:gd name="T74" fmla="*/ 157 w 260"/>
                <a:gd name="T75" fmla="*/ 65 h 148"/>
                <a:gd name="T76" fmla="*/ 161 w 260"/>
                <a:gd name="T77" fmla="*/ 62 h 148"/>
                <a:gd name="T78" fmla="*/ 165 w 260"/>
                <a:gd name="T79" fmla="*/ 60 h 148"/>
                <a:gd name="T80" fmla="*/ 169 w 260"/>
                <a:gd name="T81" fmla="*/ 57 h 148"/>
                <a:gd name="T82" fmla="*/ 174 w 260"/>
                <a:gd name="T83" fmla="*/ 55 h 148"/>
                <a:gd name="T84" fmla="*/ 178 w 260"/>
                <a:gd name="T85" fmla="*/ 52 h 148"/>
                <a:gd name="T86" fmla="*/ 182 w 260"/>
                <a:gd name="T87" fmla="*/ 50 h 148"/>
                <a:gd name="T88" fmla="*/ 186 w 260"/>
                <a:gd name="T89" fmla="*/ 47 h 148"/>
                <a:gd name="T90" fmla="*/ 190 w 260"/>
                <a:gd name="T91" fmla="*/ 45 h 148"/>
                <a:gd name="T92" fmla="*/ 194 w 260"/>
                <a:gd name="T93" fmla="*/ 42 h 148"/>
                <a:gd name="T94" fmla="*/ 199 w 260"/>
                <a:gd name="T95" fmla="*/ 40 h 148"/>
                <a:gd name="T96" fmla="*/ 203 w 260"/>
                <a:gd name="T97" fmla="*/ 37 h 148"/>
                <a:gd name="T98" fmla="*/ 207 w 260"/>
                <a:gd name="T99" fmla="*/ 34 h 148"/>
                <a:gd name="T100" fmla="*/ 211 w 260"/>
                <a:gd name="T101" fmla="*/ 32 h 148"/>
                <a:gd name="T102" fmla="*/ 215 w 260"/>
                <a:gd name="T103" fmla="*/ 29 h 148"/>
                <a:gd name="T104" fmla="*/ 219 w 260"/>
                <a:gd name="T105" fmla="*/ 27 h 148"/>
                <a:gd name="T106" fmla="*/ 224 w 260"/>
                <a:gd name="T107" fmla="*/ 24 h 148"/>
                <a:gd name="T108" fmla="*/ 228 w 260"/>
                <a:gd name="T109" fmla="*/ 21 h 148"/>
                <a:gd name="T110" fmla="*/ 232 w 260"/>
                <a:gd name="T111" fmla="*/ 19 h 148"/>
                <a:gd name="T112" fmla="*/ 236 w 260"/>
                <a:gd name="T113" fmla="*/ 16 h 148"/>
                <a:gd name="T114" fmla="*/ 240 w 260"/>
                <a:gd name="T115" fmla="*/ 13 h 148"/>
                <a:gd name="T116" fmla="*/ 244 w 260"/>
                <a:gd name="T117" fmla="*/ 10 h 148"/>
                <a:gd name="T118" fmla="*/ 248 w 260"/>
                <a:gd name="T119" fmla="*/ 8 h 148"/>
                <a:gd name="T120" fmla="*/ 253 w 260"/>
                <a:gd name="T121" fmla="*/ 5 h 148"/>
                <a:gd name="T122" fmla="*/ 257 w 260"/>
                <a:gd name="T123" fmla="*/ 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0" h="148">
                  <a:moveTo>
                    <a:pt x="0" y="148"/>
                  </a:moveTo>
                  <a:lnTo>
                    <a:pt x="1" y="147"/>
                  </a:lnTo>
                  <a:lnTo>
                    <a:pt x="3" y="147"/>
                  </a:lnTo>
                  <a:lnTo>
                    <a:pt x="4" y="146"/>
                  </a:lnTo>
                  <a:lnTo>
                    <a:pt x="6" y="146"/>
                  </a:lnTo>
                  <a:lnTo>
                    <a:pt x="7" y="145"/>
                  </a:lnTo>
                  <a:lnTo>
                    <a:pt x="8" y="144"/>
                  </a:lnTo>
                  <a:lnTo>
                    <a:pt x="10" y="144"/>
                  </a:lnTo>
                  <a:lnTo>
                    <a:pt x="11" y="143"/>
                  </a:lnTo>
                  <a:lnTo>
                    <a:pt x="13" y="142"/>
                  </a:lnTo>
                  <a:lnTo>
                    <a:pt x="14" y="142"/>
                  </a:lnTo>
                  <a:lnTo>
                    <a:pt x="15" y="141"/>
                  </a:lnTo>
                  <a:lnTo>
                    <a:pt x="17" y="140"/>
                  </a:lnTo>
                  <a:lnTo>
                    <a:pt x="18" y="139"/>
                  </a:lnTo>
                  <a:lnTo>
                    <a:pt x="20" y="139"/>
                  </a:lnTo>
                  <a:lnTo>
                    <a:pt x="21" y="138"/>
                  </a:lnTo>
                  <a:lnTo>
                    <a:pt x="22" y="137"/>
                  </a:lnTo>
                  <a:lnTo>
                    <a:pt x="24" y="137"/>
                  </a:lnTo>
                  <a:lnTo>
                    <a:pt x="25" y="136"/>
                  </a:lnTo>
                  <a:lnTo>
                    <a:pt x="26" y="135"/>
                  </a:lnTo>
                  <a:lnTo>
                    <a:pt x="28" y="135"/>
                  </a:lnTo>
                  <a:lnTo>
                    <a:pt x="29" y="134"/>
                  </a:lnTo>
                  <a:lnTo>
                    <a:pt x="31" y="133"/>
                  </a:lnTo>
                  <a:lnTo>
                    <a:pt x="32" y="133"/>
                  </a:lnTo>
                  <a:lnTo>
                    <a:pt x="33" y="132"/>
                  </a:lnTo>
                  <a:lnTo>
                    <a:pt x="35" y="131"/>
                  </a:lnTo>
                  <a:lnTo>
                    <a:pt x="36" y="131"/>
                  </a:lnTo>
                  <a:lnTo>
                    <a:pt x="38" y="130"/>
                  </a:lnTo>
                  <a:lnTo>
                    <a:pt x="39" y="129"/>
                  </a:lnTo>
                  <a:lnTo>
                    <a:pt x="40" y="129"/>
                  </a:lnTo>
                  <a:lnTo>
                    <a:pt x="42" y="128"/>
                  </a:lnTo>
                  <a:lnTo>
                    <a:pt x="43" y="127"/>
                  </a:lnTo>
                  <a:lnTo>
                    <a:pt x="45" y="126"/>
                  </a:lnTo>
                  <a:lnTo>
                    <a:pt x="46" y="126"/>
                  </a:lnTo>
                  <a:lnTo>
                    <a:pt x="47" y="125"/>
                  </a:lnTo>
                  <a:lnTo>
                    <a:pt x="49" y="124"/>
                  </a:lnTo>
                  <a:lnTo>
                    <a:pt x="50" y="124"/>
                  </a:lnTo>
                  <a:lnTo>
                    <a:pt x="51" y="123"/>
                  </a:lnTo>
                  <a:lnTo>
                    <a:pt x="53" y="122"/>
                  </a:lnTo>
                  <a:lnTo>
                    <a:pt x="54" y="121"/>
                  </a:lnTo>
                  <a:lnTo>
                    <a:pt x="56" y="121"/>
                  </a:lnTo>
                  <a:lnTo>
                    <a:pt x="57" y="120"/>
                  </a:lnTo>
                  <a:lnTo>
                    <a:pt x="58" y="119"/>
                  </a:lnTo>
                  <a:lnTo>
                    <a:pt x="60" y="119"/>
                  </a:lnTo>
                  <a:lnTo>
                    <a:pt x="61" y="118"/>
                  </a:lnTo>
                  <a:lnTo>
                    <a:pt x="63" y="117"/>
                  </a:lnTo>
                  <a:lnTo>
                    <a:pt x="64" y="116"/>
                  </a:lnTo>
                  <a:lnTo>
                    <a:pt x="65" y="116"/>
                  </a:lnTo>
                  <a:lnTo>
                    <a:pt x="67" y="115"/>
                  </a:lnTo>
                  <a:lnTo>
                    <a:pt x="68" y="114"/>
                  </a:lnTo>
                  <a:lnTo>
                    <a:pt x="69" y="114"/>
                  </a:lnTo>
                  <a:lnTo>
                    <a:pt x="71" y="113"/>
                  </a:lnTo>
                  <a:lnTo>
                    <a:pt x="72" y="112"/>
                  </a:lnTo>
                  <a:lnTo>
                    <a:pt x="74" y="111"/>
                  </a:lnTo>
                  <a:lnTo>
                    <a:pt x="75" y="111"/>
                  </a:lnTo>
                  <a:lnTo>
                    <a:pt x="76" y="110"/>
                  </a:lnTo>
                  <a:lnTo>
                    <a:pt x="78" y="109"/>
                  </a:lnTo>
                  <a:lnTo>
                    <a:pt x="79" y="108"/>
                  </a:lnTo>
                  <a:lnTo>
                    <a:pt x="81" y="108"/>
                  </a:lnTo>
                  <a:lnTo>
                    <a:pt x="82" y="107"/>
                  </a:lnTo>
                  <a:lnTo>
                    <a:pt x="83" y="106"/>
                  </a:lnTo>
                  <a:lnTo>
                    <a:pt x="85" y="105"/>
                  </a:lnTo>
                  <a:lnTo>
                    <a:pt x="86" y="105"/>
                  </a:lnTo>
                  <a:lnTo>
                    <a:pt x="88" y="104"/>
                  </a:lnTo>
                  <a:lnTo>
                    <a:pt x="89" y="103"/>
                  </a:lnTo>
                  <a:lnTo>
                    <a:pt x="90" y="102"/>
                  </a:lnTo>
                  <a:lnTo>
                    <a:pt x="92" y="102"/>
                  </a:lnTo>
                  <a:lnTo>
                    <a:pt x="93" y="101"/>
                  </a:lnTo>
                  <a:lnTo>
                    <a:pt x="94" y="100"/>
                  </a:lnTo>
                  <a:lnTo>
                    <a:pt x="96" y="99"/>
                  </a:lnTo>
                  <a:lnTo>
                    <a:pt x="97" y="99"/>
                  </a:lnTo>
                  <a:lnTo>
                    <a:pt x="99" y="98"/>
                  </a:lnTo>
                  <a:lnTo>
                    <a:pt x="100" y="97"/>
                  </a:lnTo>
                  <a:lnTo>
                    <a:pt x="101" y="96"/>
                  </a:lnTo>
                  <a:lnTo>
                    <a:pt x="103" y="96"/>
                  </a:lnTo>
                  <a:lnTo>
                    <a:pt x="104" y="95"/>
                  </a:lnTo>
                  <a:lnTo>
                    <a:pt x="106" y="94"/>
                  </a:lnTo>
                  <a:lnTo>
                    <a:pt x="107" y="93"/>
                  </a:lnTo>
                  <a:lnTo>
                    <a:pt x="108" y="93"/>
                  </a:lnTo>
                  <a:lnTo>
                    <a:pt x="110" y="92"/>
                  </a:lnTo>
                  <a:lnTo>
                    <a:pt x="111" y="91"/>
                  </a:lnTo>
                  <a:lnTo>
                    <a:pt x="113" y="90"/>
                  </a:lnTo>
                  <a:lnTo>
                    <a:pt x="114" y="90"/>
                  </a:lnTo>
                  <a:lnTo>
                    <a:pt x="115" y="89"/>
                  </a:lnTo>
                  <a:lnTo>
                    <a:pt x="117" y="88"/>
                  </a:lnTo>
                  <a:lnTo>
                    <a:pt x="118" y="87"/>
                  </a:lnTo>
                  <a:lnTo>
                    <a:pt x="119" y="86"/>
                  </a:lnTo>
                  <a:lnTo>
                    <a:pt x="121" y="86"/>
                  </a:lnTo>
                  <a:lnTo>
                    <a:pt x="122" y="85"/>
                  </a:lnTo>
                  <a:lnTo>
                    <a:pt x="124" y="84"/>
                  </a:lnTo>
                  <a:lnTo>
                    <a:pt x="125" y="83"/>
                  </a:lnTo>
                  <a:lnTo>
                    <a:pt x="126" y="82"/>
                  </a:lnTo>
                  <a:lnTo>
                    <a:pt x="128" y="82"/>
                  </a:lnTo>
                  <a:lnTo>
                    <a:pt x="129" y="81"/>
                  </a:lnTo>
                  <a:lnTo>
                    <a:pt x="131" y="80"/>
                  </a:lnTo>
                  <a:lnTo>
                    <a:pt x="132" y="79"/>
                  </a:lnTo>
                  <a:lnTo>
                    <a:pt x="133" y="79"/>
                  </a:lnTo>
                  <a:lnTo>
                    <a:pt x="135" y="78"/>
                  </a:lnTo>
                  <a:lnTo>
                    <a:pt x="136" y="77"/>
                  </a:lnTo>
                  <a:lnTo>
                    <a:pt x="137" y="76"/>
                  </a:lnTo>
                  <a:lnTo>
                    <a:pt x="139" y="75"/>
                  </a:lnTo>
                  <a:lnTo>
                    <a:pt x="140" y="75"/>
                  </a:lnTo>
                  <a:lnTo>
                    <a:pt x="142" y="74"/>
                  </a:lnTo>
                  <a:lnTo>
                    <a:pt x="143" y="73"/>
                  </a:lnTo>
                  <a:lnTo>
                    <a:pt x="144" y="72"/>
                  </a:lnTo>
                  <a:lnTo>
                    <a:pt x="146" y="71"/>
                  </a:lnTo>
                  <a:lnTo>
                    <a:pt x="147" y="71"/>
                  </a:lnTo>
                  <a:lnTo>
                    <a:pt x="149" y="70"/>
                  </a:lnTo>
                  <a:lnTo>
                    <a:pt x="150" y="69"/>
                  </a:lnTo>
                  <a:lnTo>
                    <a:pt x="151" y="68"/>
                  </a:lnTo>
                  <a:lnTo>
                    <a:pt x="153" y="67"/>
                  </a:lnTo>
                  <a:lnTo>
                    <a:pt x="154" y="66"/>
                  </a:lnTo>
                  <a:lnTo>
                    <a:pt x="156" y="66"/>
                  </a:lnTo>
                  <a:lnTo>
                    <a:pt x="157" y="65"/>
                  </a:lnTo>
                  <a:lnTo>
                    <a:pt x="158" y="64"/>
                  </a:lnTo>
                  <a:lnTo>
                    <a:pt x="160" y="63"/>
                  </a:lnTo>
                  <a:lnTo>
                    <a:pt x="161" y="62"/>
                  </a:lnTo>
                  <a:lnTo>
                    <a:pt x="162" y="62"/>
                  </a:lnTo>
                  <a:lnTo>
                    <a:pt x="164" y="61"/>
                  </a:lnTo>
                  <a:lnTo>
                    <a:pt x="165" y="60"/>
                  </a:lnTo>
                  <a:lnTo>
                    <a:pt x="167" y="59"/>
                  </a:lnTo>
                  <a:lnTo>
                    <a:pt x="168" y="58"/>
                  </a:lnTo>
                  <a:lnTo>
                    <a:pt x="169" y="57"/>
                  </a:lnTo>
                  <a:lnTo>
                    <a:pt x="171" y="57"/>
                  </a:lnTo>
                  <a:lnTo>
                    <a:pt x="172" y="56"/>
                  </a:lnTo>
                  <a:lnTo>
                    <a:pt x="174" y="55"/>
                  </a:lnTo>
                  <a:lnTo>
                    <a:pt x="175" y="54"/>
                  </a:lnTo>
                  <a:lnTo>
                    <a:pt x="176" y="53"/>
                  </a:lnTo>
                  <a:lnTo>
                    <a:pt x="178" y="52"/>
                  </a:lnTo>
                  <a:lnTo>
                    <a:pt x="179" y="52"/>
                  </a:lnTo>
                  <a:lnTo>
                    <a:pt x="181" y="51"/>
                  </a:lnTo>
                  <a:lnTo>
                    <a:pt x="182" y="50"/>
                  </a:lnTo>
                  <a:lnTo>
                    <a:pt x="183" y="49"/>
                  </a:lnTo>
                  <a:lnTo>
                    <a:pt x="185" y="48"/>
                  </a:lnTo>
                  <a:lnTo>
                    <a:pt x="186" y="47"/>
                  </a:lnTo>
                  <a:lnTo>
                    <a:pt x="187" y="47"/>
                  </a:lnTo>
                  <a:lnTo>
                    <a:pt x="189" y="46"/>
                  </a:lnTo>
                  <a:lnTo>
                    <a:pt x="190" y="45"/>
                  </a:lnTo>
                  <a:lnTo>
                    <a:pt x="192" y="44"/>
                  </a:lnTo>
                  <a:lnTo>
                    <a:pt x="193" y="43"/>
                  </a:lnTo>
                  <a:lnTo>
                    <a:pt x="194" y="42"/>
                  </a:lnTo>
                  <a:lnTo>
                    <a:pt x="196" y="41"/>
                  </a:lnTo>
                  <a:lnTo>
                    <a:pt x="197" y="41"/>
                  </a:lnTo>
                  <a:lnTo>
                    <a:pt x="199" y="40"/>
                  </a:lnTo>
                  <a:lnTo>
                    <a:pt x="200" y="39"/>
                  </a:lnTo>
                  <a:lnTo>
                    <a:pt x="201" y="38"/>
                  </a:lnTo>
                  <a:lnTo>
                    <a:pt x="203" y="37"/>
                  </a:lnTo>
                  <a:lnTo>
                    <a:pt x="204" y="36"/>
                  </a:lnTo>
                  <a:lnTo>
                    <a:pt x="205" y="35"/>
                  </a:lnTo>
                  <a:lnTo>
                    <a:pt x="207" y="34"/>
                  </a:lnTo>
                  <a:lnTo>
                    <a:pt x="208" y="34"/>
                  </a:lnTo>
                  <a:lnTo>
                    <a:pt x="210" y="33"/>
                  </a:lnTo>
                  <a:lnTo>
                    <a:pt x="211" y="32"/>
                  </a:lnTo>
                  <a:lnTo>
                    <a:pt x="212" y="31"/>
                  </a:lnTo>
                  <a:lnTo>
                    <a:pt x="214" y="30"/>
                  </a:lnTo>
                  <a:lnTo>
                    <a:pt x="215" y="29"/>
                  </a:lnTo>
                  <a:lnTo>
                    <a:pt x="217" y="28"/>
                  </a:lnTo>
                  <a:lnTo>
                    <a:pt x="218" y="27"/>
                  </a:lnTo>
                  <a:lnTo>
                    <a:pt x="219" y="27"/>
                  </a:lnTo>
                  <a:lnTo>
                    <a:pt x="221" y="26"/>
                  </a:lnTo>
                  <a:lnTo>
                    <a:pt x="222" y="25"/>
                  </a:lnTo>
                  <a:lnTo>
                    <a:pt x="224" y="24"/>
                  </a:lnTo>
                  <a:lnTo>
                    <a:pt x="225" y="23"/>
                  </a:lnTo>
                  <a:lnTo>
                    <a:pt x="226" y="22"/>
                  </a:lnTo>
                  <a:lnTo>
                    <a:pt x="228" y="21"/>
                  </a:lnTo>
                  <a:lnTo>
                    <a:pt x="229" y="20"/>
                  </a:lnTo>
                  <a:lnTo>
                    <a:pt x="230" y="19"/>
                  </a:lnTo>
                  <a:lnTo>
                    <a:pt x="232" y="19"/>
                  </a:lnTo>
                  <a:lnTo>
                    <a:pt x="233" y="18"/>
                  </a:lnTo>
                  <a:lnTo>
                    <a:pt x="235" y="17"/>
                  </a:lnTo>
                  <a:lnTo>
                    <a:pt x="236" y="16"/>
                  </a:lnTo>
                  <a:lnTo>
                    <a:pt x="237" y="15"/>
                  </a:lnTo>
                  <a:lnTo>
                    <a:pt x="239" y="14"/>
                  </a:lnTo>
                  <a:lnTo>
                    <a:pt x="240" y="13"/>
                  </a:lnTo>
                  <a:lnTo>
                    <a:pt x="242" y="12"/>
                  </a:lnTo>
                  <a:lnTo>
                    <a:pt x="243" y="11"/>
                  </a:lnTo>
                  <a:lnTo>
                    <a:pt x="244" y="10"/>
                  </a:lnTo>
                  <a:lnTo>
                    <a:pt x="246" y="10"/>
                  </a:lnTo>
                  <a:lnTo>
                    <a:pt x="247" y="9"/>
                  </a:lnTo>
                  <a:lnTo>
                    <a:pt x="248" y="8"/>
                  </a:lnTo>
                  <a:lnTo>
                    <a:pt x="250" y="7"/>
                  </a:lnTo>
                  <a:lnTo>
                    <a:pt x="251" y="6"/>
                  </a:lnTo>
                  <a:lnTo>
                    <a:pt x="253" y="5"/>
                  </a:lnTo>
                  <a:lnTo>
                    <a:pt x="254" y="4"/>
                  </a:lnTo>
                  <a:lnTo>
                    <a:pt x="255" y="3"/>
                  </a:lnTo>
                  <a:lnTo>
                    <a:pt x="257" y="2"/>
                  </a:lnTo>
                  <a:lnTo>
                    <a:pt x="258" y="1"/>
                  </a:lnTo>
                  <a:lnTo>
                    <a:pt x="26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767" name="Freeform 215"/>
            <p:cNvSpPr>
              <a:spLocks/>
            </p:cNvSpPr>
            <p:nvPr/>
          </p:nvSpPr>
          <p:spPr bwMode="auto">
            <a:xfrm>
              <a:off x="1918" y="3122"/>
              <a:ext cx="386" cy="293"/>
            </a:xfrm>
            <a:custGeom>
              <a:avLst/>
              <a:gdLst>
                <a:gd name="T0" fmla="*/ 2 w 258"/>
                <a:gd name="T1" fmla="*/ 195 h 196"/>
                <a:gd name="T2" fmla="*/ 7 w 258"/>
                <a:gd name="T3" fmla="*/ 192 h 196"/>
                <a:gd name="T4" fmla="*/ 11 w 258"/>
                <a:gd name="T5" fmla="*/ 189 h 196"/>
                <a:gd name="T6" fmla="*/ 15 w 258"/>
                <a:gd name="T7" fmla="*/ 186 h 196"/>
                <a:gd name="T8" fmla="*/ 19 w 258"/>
                <a:gd name="T9" fmla="*/ 183 h 196"/>
                <a:gd name="T10" fmla="*/ 23 w 258"/>
                <a:gd name="T11" fmla="*/ 181 h 196"/>
                <a:gd name="T12" fmla="*/ 27 w 258"/>
                <a:gd name="T13" fmla="*/ 178 h 196"/>
                <a:gd name="T14" fmla="*/ 32 w 258"/>
                <a:gd name="T15" fmla="*/ 175 h 196"/>
                <a:gd name="T16" fmla="*/ 36 w 258"/>
                <a:gd name="T17" fmla="*/ 172 h 196"/>
                <a:gd name="T18" fmla="*/ 40 w 258"/>
                <a:gd name="T19" fmla="*/ 169 h 196"/>
                <a:gd name="T20" fmla="*/ 44 w 258"/>
                <a:gd name="T21" fmla="*/ 166 h 196"/>
                <a:gd name="T22" fmla="*/ 48 w 258"/>
                <a:gd name="T23" fmla="*/ 163 h 196"/>
                <a:gd name="T24" fmla="*/ 52 w 258"/>
                <a:gd name="T25" fmla="*/ 160 h 196"/>
                <a:gd name="T26" fmla="*/ 56 w 258"/>
                <a:gd name="T27" fmla="*/ 157 h 196"/>
                <a:gd name="T28" fmla="*/ 61 w 258"/>
                <a:gd name="T29" fmla="*/ 154 h 196"/>
                <a:gd name="T30" fmla="*/ 65 w 258"/>
                <a:gd name="T31" fmla="*/ 151 h 196"/>
                <a:gd name="T32" fmla="*/ 69 w 258"/>
                <a:gd name="T33" fmla="*/ 148 h 196"/>
                <a:gd name="T34" fmla="*/ 73 w 258"/>
                <a:gd name="T35" fmla="*/ 145 h 196"/>
                <a:gd name="T36" fmla="*/ 77 w 258"/>
                <a:gd name="T37" fmla="*/ 142 h 196"/>
                <a:gd name="T38" fmla="*/ 81 w 258"/>
                <a:gd name="T39" fmla="*/ 139 h 196"/>
                <a:gd name="T40" fmla="*/ 86 w 258"/>
                <a:gd name="T41" fmla="*/ 136 h 196"/>
                <a:gd name="T42" fmla="*/ 90 w 258"/>
                <a:gd name="T43" fmla="*/ 133 h 196"/>
                <a:gd name="T44" fmla="*/ 94 w 258"/>
                <a:gd name="T45" fmla="*/ 130 h 196"/>
                <a:gd name="T46" fmla="*/ 98 w 258"/>
                <a:gd name="T47" fmla="*/ 127 h 196"/>
                <a:gd name="T48" fmla="*/ 102 w 258"/>
                <a:gd name="T49" fmla="*/ 124 h 196"/>
                <a:gd name="T50" fmla="*/ 106 w 258"/>
                <a:gd name="T51" fmla="*/ 121 h 196"/>
                <a:gd name="T52" fmla="*/ 111 w 258"/>
                <a:gd name="T53" fmla="*/ 118 h 196"/>
                <a:gd name="T54" fmla="*/ 115 w 258"/>
                <a:gd name="T55" fmla="*/ 115 h 196"/>
                <a:gd name="T56" fmla="*/ 119 w 258"/>
                <a:gd name="T57" fmla="*/ 112 h 196"/>
                <a:gd name="T58" fmla="*/ 123 w 258"/>
                <a:gd name="T59" fmla="*/ 109 h 196"/>
                <a:gd name="T60" fmla="*/ 127 w 258"/>
                <a:gd name="T61" fmla="*/ 105 h 196"/>
                <a:gd name="T62" fmla="*/ 131 w 258"/>
                <a:gd name="T63" fmla="*/ 102 h 196"/>
                <a:gd name="T64" fmla="*/ 136 w 258"/>
                <a:gd name="T65" fmla="*/ 99 h 196"/>
                <a:gd name="T66" fmla="*/ 140 w 258"/>
                <a:gd name="T67" fmla="*/ 96 h 196"/>
                <a:gd name="T68" fmla="*/ 144 w 258"/>
                <a:gd name="T69" fmla="*/ 93 h 196"/>
                <a:gd name="T70" fmla="*/ 148 w 258"/>
                <a:gd name="T71" fmla="*/ 89 h 196"/>
                <a:gd name="T72" fmla="*/ 152 w 258"/>
                <a:gd name="T73" fmla="*/ 86 h 196"/>
                <a:gd name="T74" fmla="*/ 156 w 258"/>
                <a:gd name="T75" fmla="*/ 83 h 196"/>
                <a:gd name="T76" fmla="*/ 161 w 258"/>
                <a:gd name="T77" fmla="*/ 80 h 196"/>
                <a:gd name="T78" fmla="*/ 165 w 258"/>
                <a:gd name="T79" fmla="*/ 76 h 196"/>
                <a:gd name="T80" fmla="*/ 169 w 258"/>
                <a:gd name="T81" fmla="*/ 73 h 196"/>
                <a:gd name="T82" fmla="*/ 173 w 258"/>
                <a:gd name="T83" fmla="*/ 70 h 196"/>
                <a:gd name="T84" fmla="*/ 177 w 258"/>
                <a:gd name="T85" fmla="*/ 67 h 196"/>
                <a:gd name="T86" fmla="*/ 181 w 258"/>
                <a:gd name="T87" fmla="*/ 63 h 196"/>
                <a:gd name="T88" fmla="*/ 186 w 258"/>
                <a:gd name="T89" fmla="*/ 60 h 196"/>
                <a:gd name="T90" fmla="*/ 190 w 258"/>
                <a:gd name="T91" fmla="*/ 57 h 196"/>
                <a:gd name="T92" fmla="*/ 194 w 258"/>
                <a:gd name="T93" fmla="*/ 53 h 196"/>
                <a:gd name="T94" fmla="*/ 198 w 258"/>
                <a:gd name="T95" fmla="*/ 50 h 196"/>
                <a:gd name="T96" fmla="*/ 202 w 258"/>
                <a:gd name="T97" fmla="*/ 46 h 196"/>
                <a:gd name="T98" fmla="*/ 206 w 258"/>
                <a:gd name="T99" fmla="*/ 43 h 196"/>
                <a:gd name="T100" fmla="*/ 211 w 258"/>
                <a:gd name="T101" fmla="*/ 40 h 196"/>
                <a:gd name="T102" fmla="*/ 215 w 258"/>
                <a:gd name="T103" fmla="*/ 36 h 196"/>
                <a:gd name="T104" fmla="*/ 219 w 258"/>
                <a:gd name="T105" fmla="*/ 33 h 196"/>
                <a:gd name="T106" fmla="*/ 223 w 258"/>
                <a:gd name="T107" fmla="*/ 29 h 196"/>
                <a:gd name="T108" fmla="*/ 227 w 258"/>
                <a:gd name="T109" fmla="*/ 26 h 196"/>
                <a:gd name="T110" fmla="*/ 231 w 258"/>
                <a:gd name="T111" fmla="*/ 22 h 196"/>
                <a:gd name="T112" fmla="*/ 236 w 258"/>
                <a:gd name="T113" fmla="*/ 19 h 196"/>
                <a:gd name="T114" fmla="*/ 240 w 258"/>
                <a:gd name="T115" fmla="*/ 15 h 196"/>
                <a:gd name="T116" fmla="*/ 244 w 258"/>
                <a:gd name="T117" fmla="*/ 12 h 196"/>
                <a:gd name="T118" fmla="*/ 248 w 258"/>
                <a:gd name="T119" fmla="*/ 8 h 196"/>
                <a:gd name="T120" fmla="*/ 252 w 258"/>
                <a:gd name="T121" fmla="*/ 5 h 196"/>
                <a:gd name="T122" fmla="*/ 256 w 258"/>
                <a:gd name="T123" fmla="*/ 1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8" h="196">
                  <a:moveTo>
                    <a:pt x="0" y="196"/>
                  </a:moveTo>
                  <a:lnTo>
                    <a:pt x="1" y="195"/>
                  </a:lnTo>
                  <a:lnTo>
                    <a:pt x="2" y="195"/>
                  </a:lnTo>
                  <a:lnTo>
                    <a:pt x="4" y="194"/>
                  </a:lnTo>
                  <a:lnTo>
                    <a:pt x="5" y="193"/>
                  </a:lnTo>
                  <a:lnTo>
                    <a:pt x="7" y="192"/>
                  </a:lnTo>
                  <a:lnTo>
                    <a:pt x="8" y="191"/>
                  </a:lnTo>
                  <a:lnTo>
                    <a:pt x="9" y="190"/>
                  </a:lnTo>
                  <a:lnTo>
                    <a:pt x="11" y="189"/>
                  </a:lnTo>
                  <a:lnTo>
                    <a:pt x="12" y="188"/>
                  </a:lnTo>
                  <a:lnTo>
                    <a:pt x="13" y="187"/>
                  </a:lnTo>
                  <a:lnTo>
                    <a:pt x="15" y="186"/>
                  </a:lnTo>
                  <a:lnTo>
                    <a:pt x="16" y="185"/>
                  </a:lnTo>
                  <a:lnTo>
                    <a:pt x="18" y="184"/>
                  </a:lnTo>
                  <a:lnTo>
                    <a:pt x="19" y="183"/>
                  </a:lnTo>
                  <a:lnTo>
                    <a:pt x="20" y="182"/>
                  </a:lnTo>
                  <a:lnTo>
                    <a:pt x="22" y="181"/>
                  </a:lnTo>
                  <a:lnTo>
                    <a:pt x="23" y="181"/>
                  </a:lnTo>
                  <a:lnTo>
                    <a:pt x="25" y="180"/>
                  </a:lnTo>
                  <a:lnTo>
                    <a:pt x="26" y="179"/>
                  </a:lnTo>
                  <a:lnTo>
                    <a:pt x="27" y="178"/>
                  </a:lnTo>
                  <a:lnTo>
                    <a:pt x="29" y="177"/>
                  </a:lnTo>
                  <a:lnTo>
                    <a:pt x="30" y="176"/>
                  </a:lnTo>
                  <a:lnTo>
                    <a:pt x="32" y="175"/>
                  </a:lnTo>
                  <a:lnTo>
                    <a:pt x="33" y="174"/>
                  </a:lnTo>
                  <a:lnTo>
                    <a:pt x="34" y="173"/>
                  </a:lnTo>
                  <a:lnTo>
                    <a:pt x="36" y="172"/>
                  </a:lnTo>
                  <a:lnTo>
                    <a:pt x="37" y="171"/>
                  </a:lnTo>
                  <a:lnTo>
                    <a:pt x="38" y="170"/>
                  </a:lnTo>
                  <a:lnTo>
                    <a:pt x="40" y="169"/>
                  </a:lnTo>
                  <a:lnTo>
                    <a:pt x="41" y="168"/>
                  </a:lnTo>
                  <a:lnTo>
                    <a:pt x="43" y="167"/>
                  </a:lnTo>
                  <a:lnTo>
                    <a:pt x="44" y="166"/>
                  </a:lnTo>
                  <a:lnTo>
                    <a:pt x="45" y="165"/>
                  </a:lnTo>
                  <a:lnTo>
                    <a:pt x="47" y="164"/>
                  </a:lnTo>
                  <a:lnTo>
                    <a:pt x="48" y="163"/>
                  </a:lnTo>
                  <a:lnTo>
                    <a:pt x="50" y="162"/>
                  </a:lnTo>
                  <a:lnTo>
                    <a:pt x="51" y="161"/>
                  </a:lnTo>
                  <a:lnTo>
                    <a:pt x="52" y="160"/>
                  </a:lnTo>
                  <a:lnTo>
                    <a:pt x="54" y="159"/>
                  </a:lnTo>
                  <a:lnTo>
                    <a:pt x="55" y="158"/>
                  </a:lnTo>
                  <a:lnTo>
                    <a:pt x="56" y="157"/>
                  </a:lnTo>
                  <a:lnTo>
                    <a:pt x="58" y="156"/>
                  </a:lnTo>
                  <a:lnTo>
                    <a:pt x="59" y="155"/>
                  </a:lnTo>
                  <a:lnTo>
                    <a:pt x="61" y="154"/>
                  </a:lnTo>
                  <a:lnTo>
                    <a:pt x="62" y="153"/>
                  </a:lnTo>
                  <a:lnTo>
                    <a:pt x="63" y="152"/>
                  </a:lnTo>
                  <a:lnTo>
                    <a:pt x="65" y="151"/>
                  </a:lnTo>
                  <a:lnTo>
                    <a:pt x="66" y="150"/>
                  </a:lnTo>
                  <a:lnTo>
                    <a:pt x="68" y="149"/>
                  </a:lnTo>
                  <a:lnTo>
                    <a:pt x="69" y="148"/>
                  </a:lnTo>
                  <a:lnTo>
                    <a:pt x="70" y="147"/>
                  </a:lnTo>
                  <a:lnTo>
                    <a:pt x="72" y="146"/>
                  </a:lnTo>
                  <a:lnTo>
                    <a:pt x="73" y="145"/>
                  </a:lnTo>
                  <a:lnTo>
                    <a:pt x="75" y="144"/>
                  </a:lnTo>
                  <a:lnTo>
                    <a:pt x="76" y="143"/>
                  </a:lnTo>
                  <a:lnTo>
                    <a:pt x="77" y="142"/>
                  </a:lnTo>
                  <a:lnTo>
                    <a:pt x="79" y="141"/>
                  </a:lnTo>
                  <a:lnTo>
                    <a:pt x="80" y="140"/>
                  </a:lnTo>
                  <a:lnTo>
                    <a:pt x="81" y="139"/>
                  </a:lnTo>
                  <a:lnTo>
                    <a:pt x="83" y="138"/>
                  </a:lnTo>
                  <a:lnTo>
                    <a:pt x="84" y="137"/>
                  </a:lnTo>
                  <a:lnTo>
                    <a:pt x="86" y="136"/>
                  </a:lnTo>
                  <a:lnTo>
                    <a:pt x="87" y="135"/>
                  </a:lnTo>
                  <a:lnTo>
                    <a:pt x="88" y="134"/>
                  </a:lnTo>
                  <a:lnTo>
                    <a:pt x="90" y="133"/>
                  </a:lnTo>
                  <a:lnTo>
                    <a:pt x="91" y="132"/>
                  </a:lnTo>
                  <a:lnTo>
                    <a:pt x="93" y="131"/>
                  </a:lnTo>
                  <a:lnTo>
                    <a:pt x="94" y="130"/>
                  </a:lnTo>
                  <a:lnTo>
                    <a:pt x="95" y="129"/>
                  </a:lnTo>
                  <a:lnTo>
                    <a:pt x="97" y="128"/>
                  </a:lnTo>
                  <a:lnTo>
                    <a:pt x="98" y="127"/>
                  </a:lnTo>
                  <a:lnTo>
                    <a:pt x="100" y="126"/>
                  </a:lnTo>
                  <a:lnTo>
                    <a:pt x="101" y="125"/>
                  </a:lnTo>
                  <a:lnTo>
                    <a:pt x="102" y="124"/>
                  </a:lnTo>
                  <a:lnTo>
                    <a:pt x="104" y="123"/>
                  </a:lnTo>
                  <a:lnTo>
                    <a:pt x="105" y="122"/>
                  </a:lnTo>
                  <a:lnTo>
                    <a:pt x="106" y="121"/>
                  </a:lnTo>
                  <a:lnTo>
                    <a:pt x="108" y="120"/>
                  </a:lnTo>
                  <a:lnTo>
                    <a:pt x="109" y="119"/>
                  </a:lnTo>
                  <a:lnTo>
                    <a:pt x="111" y="118"/>
                  </a:lnTo>
                  <a:lnTo>
                    <a:pt x="112" y="117"/>
                  </a:lnTo>
                  <a:lnTo>
                    <a:pt x="113" y="116"/>
                  </a:lnTo>
                  <a:lnTo>
                    <a:pt x="115" y="115"/>
                  </a:lnTo>
                  <a:lnTo>
                    <a:pt x="116" y="114"/>
                  </a:lnTo>
                  <a:lnTo>
                    <a:pt x="118" y="113"/>
                  </a:lnTo>
                  <a:lnTo>
                    <a:pt x="119" y="112"/>
                  </a:lnTo>
                  <a:lnTo>
                    <a:pt x="120" y="111"/>
                  </a:lnTo>
                  <a:lnTo>
                    <a:pt x="122" y="110"/>
                  </a:lnTo>
                  <a:lnTo>
                    <a:pt x="123" y="109"/>
                  </a:lnTo>
                  <a:lnTo>
                    <a:pt x="124" y="108"/>
                  </a:lnTo>
                  <a:lnTo>
                    <a:pt x="126" y="107"/>
                  </a:lnTo>
                  <a:lnTo>
                    <a:pt x="127" y="105"/>
                  </a:lnTo>
                  <a:lnTo>
                    <a:pt x="129" y="104"/>
                  </a:lnTo>
                  <a:lnTo>
                    <a:pt x="130" y="103"/>
                  </a:lnTo>
                  <a:lnTo>
                    <a:pt x="131" y="102"/>
                  </a:lnTo>
                  <a:lnTo>
                    <a:pt x="133" y="101"/>
                  </a:lnTo>
                  <a:lnTo>
                    <a:pt x="134" y="100"/>
                  </a:lnTo>
                  <a:lnTo>
                    <a:pt x="136" y="99"/>
                  </a:lnTo>
                  <a:lnTo>
                    <a:pt x="137" y="98"/>
                  </a:lnTo>
                  <a:lnTo>
                    <a:pt x="138" y="97"/>
                  </a:lnTo>
                  <a:lnTo>
                    <a:pt x="140" y="96"/>
                  </a:lnTo>
                  <a:lnTo>
                    <a:pt x="141" y="95"/>
                  </a:lnTo>
                  <a:lnTo>
                    <a:pt x="143" y="94"/>
                  </a:lnTo>
                  <a:lnTo>
                    <a:pt x="144" y="93"/>
                  </a:lnTo>
                  <a:lnTo>
                    <a:pt x="145" y="92"/>
                  </a:lnTo>
                  <a:lnTo>
                    <a:pt x="147" y="91"/>
                  </a:lnTo>
                  <a:lnTo>
                    <a:pt x="148" y="89"/>
                  </a:lnTo>
                  <a:lnTo>
                    <a:pt x="149" y="88"/>
                  </a:lnTo>
                  <a:lnTo>
                    <a:pt x="151" y="87"/>
                  </a:lnTo>
                  <a:lnTo>
                    <a:pt x="152" y="86"/>
                  </a:lnTo>
                  <a:lnTo>
                    <a:pt x="154" y="85"/>
                  </a:lnTo>
                  <a:lnTo>
                    <a:pt x="155" y="84"/>
                  </a:lnTo>
                  <a:lnTo>
                    <a:pt x="156" y="83"/>
                  </a:lnTo>
                  <a:lnTo>
                    <a:pt x="158" y="82"/>
                  </a:lnTo>
                  <a:lnTo>
                    <a:pt x="159" y="81"/>
                  </a:lnTo>
                  <a:lnTo>
                    <a:pt x="161" y="80"/>
                  </a:lnTo>
                  <a:lnTo>
                    <a:pt x="162" y="79"/>
                  </a:lnTo>
                  <a:lnTo>
                    <a:pt x="163" y="78"/>
                  </a:lnTo>
                  <a:lnTo>
                    <a:pt x="165" y="76"/>
                  </a:lnTo>
                  <a:lnTo>
                    <a:pt x="166" y="75"/>
                  </a:lnTo>
                  <a:lnTo>
                    <a:pt x="168" y="74"/>
                  </a:lnTo>
                  <a:lnTo>
                    <a:pt x="169" y="73"/>
                  </a:lnTo>
                  <a:lnTo>
                    <a:pt x="170" y="72"/>
                  </a:lnTo>
                  <a:lnTo>
                    <a:pt x="172" y="71"/>
                  </a:lnTo>
                  <a:lnTo>
                    <a:pt x="173" y="70"/>
                  </a:lnTo>
                  <a:lnTo>
                    <a:pt x="174" y="69"/>
                  </a:lnTo>
                  <a:lnTo>
                    <a:pt x="176" y="68"/>
                  </a:lnTo>
                  <a:lnTo>
                    <a:pt x="177" y="67"/>
                  </a:lnTo>
                  <a:lnTo>
                    <a:pt x="179" y="65"/>
                  </a:lnTo>
                  <a:lnTo>
                    <a:pt x="180" y="64"/>
                  </a:lnTo>
                  <a:lnTo>
                    <a:pt x="181" y="63"/>
                  </a:lnTo>
                  <a:lnTo>
                    <a:pt x="183" y="62"/>
                  </a:lnTo>
                  <a:lnTo>
                    <a:pt x="184" y="61"/>
                  </a:lnTo>
                  <a:lnTo>
                    <a:pt x="186" y="60"/>
                  </a:lnTo>
                  <a:lnTo>
                    <a:pt x="187" y="59"/>
                  </a:lnTo>
                  <a:lnTo>
                    <a:pt x="188" y="58"/>
                  </a:lnTo>
                  <a:lnTo>
                    <a:pt x="190" y="57"/>
                  </a:lnTo>
                  <a:lnTo>
                    <a:pt x="191" y="55"/>
                  </a:lnTo>
                  <a:lnTo>
                    <a:pt x="192" y="54"/>
                  </a:lnTo>
                  <a:lnTo>
                    <a:pt x="194" y="53"/>
                  </a:lnTo>
                  <a:lnTo>
                    <a:pt x="195" y="52"/>
                  </a:lnTo>
                  <a:lnTo>
                    <a:pt x="197" y="51"/>
                  </a:lnTo>
                  <a:lnTo>
                    <a:pt x="198" y="50"/>
                  </a:lnTo>
                  <a:lnTo>
                    <a:pt x="199" y="49"/>
                  </a:lnTo>
                  <a:lnTo>
                    <a:pt x="201" y="48"/>
                  </a:lnTo>
                  <a:lnTo>
                    <a:pt x="202" y="46"/>
                  </a:lnTo>
                  <a:lnTo>
                    <a:pt x="204" y="45"/>
                  </a:lnTo>
                  <a:lnTo>
                    <a:pt x="205" y="44"/>
                  </a:lnTo>
                  <a:lnTo>
                    <a:pt x="206" y="43"/>
                  </a:lnTo>
                  <a:lnTo>
                    <a:pt x="208" y="42"/>
                  </a:lnTo>
                  <a:lnTo>
                    <a:pt x="209" y="41"/>
                  </a:lnTo>
                  <a:lnTo>
                    <a:pt x="211" y="40"/>
                  </a:lnTo>
                  <a:lnTo>
                    <a:pt x="212" y="38"/>
                  </a:lnTo>
                  <a:lnTo>
                    <a:pt x="213" y="37"/>
                  </a:lnTo>
                  <a:lnTo>
                    <a:pt x="215" y="36"/>
                  </a:lnTo>
                  <a:lnTo>
                    <a:pt x="216" y="35"/>
                  </a:lnTo>
                  <a:lnTo>
                    <a:pt x="217" y="34"/>
                  </a:lnTo>
                  <a:lnTo>
                    <a:pt x="219" y="33"/>
                  </a:lnTo>
                  <a:lnTo>
                    <a:pt x="220" y="32"/>
                  </a:lnTo>
                  <a:lnTo>
                    <a:pt x="222" y="30"/>
                  </a:lnTo>
                  <a:lnTo>
                    <a:pt x="223" y="29"/>
                  </a:lnTo>
                  <a:lnTo>
                    <a:pt x="224" y="28"/>
                  </a:lnTo>
                  <a:lnTo>
                    <a:pt x="226" y="27"/>
                  </a:lnTo>
                  <a:lnTo>
                    <a:pt x="227" y="26"/>
                  </a:lnTo>
                  <a:lnTo>
                    <a:pt x="229" y="25"/>
                  </a:lnTo>
                  <a:lnTo>
                    <a:pt x="230" y="24"/>
                  </a:lnTo>
                  <a:lnTo>
                    <a:pt x="231" y="22"/>
                  </a:lnTo>
                  <a:lnTo>
                    <a:pt x="233" y="21"/>
                  </a:lnTo>
                  <a:lnTo>
                    <a:pt x="234" y="20"/>
                  </a:lnTo>
                  <a:lnTo>
                    <a:pt x="236" y="19"/>
                  </a:lnTo>
                  <a:lnTo>
                    <a:pt x="237" y="18"/>
                  </a:lnTo>
                  <a:lnTo>
                    <a:pt x="238" y="17"/>
                  </a:lnTo>
                  <a:lnTo>
                    <a:pt x="240" y="15"/>
                  </a:lnTo>
                  <a:lnTo>
                    <a:pt x="241" y="14"/>
                  </a:lnTo>
                  <a:lnTo>
                    <a:pt x="242" y="13"/>
                  </a:lnTo>
                  <a:lnTo>
                    <a:pt x="244" y="12"/>
                  </a:lnTo>
                  <a:lnTo>
                    <a:pt x="245" y="11"/>
                  </a:lnTo>
                  <a:lnTo>
                    <a:pt x="247" y="10"/>
                  </a:lnTo>
                  <a:lnTo>
                    <a:pt x="248" y="8"/>
                  </a:lnTo>
                  <a:lnTo>
                    <a:pt x="249" y="7"/>
                  </a:lnTo>
                  <a:lnTo>
                    <a:pt x="251" y="6"/>
                  </a:lnTo>
                  <a:lnTo>
                    <a:pt x="252" y="5"/>
                  </a:lnTo>
                  <a:lnTo>
                    <a:pt x="254" y="4"/>
                  </a:lnTo>
                  <a:lnTo>
                    <a:pt x="255" y="2"/>
                  </a:lnTo>
                  <a:lnTo>
                    <a:pt x="256" y="1"/>
                  </a:lnTo>
                  <a:lnTo>
                    <a:pt x="258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806" name="Line 254"/>
            <p:cNvSpPr>
              <a:spLocks noChangeShapeType="1"/>
            </p:cNvSpPr>
            <p:nvPr/>
          </p:nvSpPr>
          <p:spPr bwMode="auto">
            <a:xfrm flipV="1">
              <a:off x="1143" y="3636"/>
              <a:ext cx="384" cy="1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51813" name="Group 261"/>
          <p:cNvGrpSpPr>
            <a:grpSpLocks/>
          </p:cNvGrpSpPr>
          <p:nvPr/>
        </p:nvGrpSpPr>
        <p:grpSpPr bwMode="auto">
          <a:xfrm>
            <a:off x="3021013" y="5473700"/>
            <a:ext cx="1147762" cy="360363"/>
            <a:chOff x="1833" y="3804"/>
            <a:chExt cx="723" cy="227"/>
          </a:xfrm>
        </p:grpSpPr>
        <p:grpSp>
          <p:nvGrpSpPr>
            <p:cNvPr id="151812" name="Group 260"/>
            <p:cNvGrpSpPr>
              <a:grpSpLocks/>
            </p:cNvGrpSpPr>
            <p:nvPr/>
          </p:nvGrpSpPr>
          <p:grpSpPr bwMode="auto">
            <a:xfrm>
              <a:off x="1833" y="3804"/>
              <a:ext cx="723" cy="227"/>
              <a:chOff x="2017" y="3474"/>
              <a:chExt cx="723" cy="227"/>
            </a:xfrm>
          </p:grpSpPr>
          <p:sp>
            <p:nvSpPr>
              <p:cNvPr id="151777" name="Rectangle 225"/>
              <p:cNvSpPr>
                <a:spLocks noChangeArrowheads="1"/>
              </p:cNvSpPr>
              <p:nvPr/>
            </p:nvSpPr>
            <p:spPr bwMode="auto">
              <a:xfrm>
                <a:off x="2725" y="3486"/>
                <a:ext cx="15" cy="21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78" name="Rectangle 226"/>
              <p:cNvSpPr>
                <a:spLocks noChangeArrowheads="1"/>
              </p:cNvSpPr>
              <p:nvPr/>
            </p:nvSpPr>
            <p:spPr bwMode="auto">
              <a:xfrm>
                <a:off x="2029" y="3686"/>
                <a:ext cx="711" cy="1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51809" name="Group 257"/>
              <p:cNvGrpSpPr>
                <a:grpSpLocks/>
              </p:cNvGrpSpPr>
              <p:nvPr/>
            </p:nvGrpSpPr>
            <p:grpSpPr bwMode="auto">
              <a:xfrm>
                <a:off x="2017" y="3474"/>
                <a:ext cx="710" cy="214"/>
                <a:chOff x="2017" y="3474"/>
                <a:chExt cx="710" cy="214"/>
              </a:xfrm>
            </p:grpSpPr>
            <p:sp>
              <p:nvSpPr>
                <p:cNvPr id="151779" name="Rectangle 227"/>
                <p:cNvSpPr>
                  <a:spLocks noChangeArrowheads="1"/>
                </p:cNvSpPr>
                <p:nvPr/>
              </p:nvSpPr>
              <p:spPr bwMode="auto">
                <a:xfrm>
                  <a:off x="2017" y="3474"/>
                  <a:ext cx="710" cy="214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780" name="Rectangle 228"/>
                <p:cNvSpPr>
                  <a:spLocks noChangeArrowheads="1"/>
                </p:cNvSpPr>
                <p:nvPr/>
              </p:nvSpPr>
              <p:spPr bwMode="auto">
                <a:xfrm>
                  <a:off x="2027" y="3504"/>
                  <a:ext cx="263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en-US" sz="800">
                      <a:solidFill>
                        <a:srgbClr val="000000"/>
                      </a:solidFill>
                    </a:rPr>
                    <a:t>y = 1.13x</a:t>
                  </a:r>
                  <a:endParaRPr lang="en-US" altLang="en-US" sz="800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151782" name="Rectangle 230"/>
                <p:cNvSpPr>
                  <a:spLocks noChangeArrowheads="1"/>
                </p:cNvSpPr>
                <p:nvPr/>
              </p:nvSpPr>
              <p:spPr bwMode="auto">
                <a:xfrm>
                  <a:off x="2310" y="3504"/>
                  <a:ext cx="414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en-US" sz="800">
                      <a:solidFill>
                        <a:srgbClr val="000000"/>
                      </a:solidFill>
                    </a:rPr>
                    <a:t> + 4.08x - 0.05</a:t>
                  </a:r>
                  <a:endParaRPr lang="en-US" altLang="en-US" sz="800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151783" name="Rectangle 231"/>
                <p:cNvSpPr>
                  <a:spLocks noChangeArrowheads="1"/>
                </p:cNvSpPr>
                <p:nvPr/>
              </p:nvSpPr>
              <p:spPr bwMode="auto">
                <a:xfrm>
                  <a:off x="2240" y="3595"/>
                  <a:ext cx="46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en-US" sz="800">
                      <a:solidFill>
                        <a:srgbClr val="000000"/>
                      </a:solidFill>
                    </a:rPr>
                    <a:t>R</a:t>
                  </a:r>
                  <a:endParaRPr lang="en-US" altLang="en-US" sz="800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151784" name="Rectangle 232"/>
                <p:cNvSpPr>
                  <a:spLocks noChangeArrowheads="1"/>
                </p:cNvSpPr>
                <p:nvPr/>
              </p:nvSpPr>
              <p:spPr bwMode="auto">
                <a:xfrm>
                  <a:off x="2285" y="3582"/>
                  <a:ext cx="22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en-US" sz="500">
                      <a:solidFill>
                        <a:srgbClr val="000000"/>
                      </a:solidFill>
                    </a:rPr>
                    <a:t>2</a:t>
                  </a:r>
                  <a:endParaRPr lang="en-US" altLang="en-US" sz="800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151785" name="Rectangle 233"/>
                <p:cNvSpPr>
                  <a:spLocks noChangeArrowheads="1"/>
                </p:cNvSpPr>
                <p:nvPr/>
              </p:nvSpPr>
              <p:spPr bwMode="auto">
                <a:xfrm>
                  <a:off x="2309" y="3595"/>
                  <a:ext cx="199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en-US" sz="800">
                      <a:solidFill>
                        <a:srgbClr val="000000"/>
                      </a:solidFill>
                    </a:rPr>
                    <a:t> = 1.00</a:t>
                  </a:r>
                  <a:endParaRPr lang="en-US" altLang="en-US" sz="800">
                    <a:latin typeface="Verdana" panose="020B0604030504040204" pitchFamily="34" charset="0"/>
                  </a:endParaRPr>
                </a:p>
              </p:txBody>
            </p:sp>
          </p:grpSp>
        </p:grpSp>
        <p:sp>
          <p:nvSpPr>
            <p:cNvPr id="151781" name="Rectangle 229"/>
            <p:cNvSpPr>
              <a:spLocks noChangeArrowheads="1"/>
            </p:cNvSpPr>
            <p:nvPr/>
          </p:nvSpPr>
          <p:spPr bwMode="auto">
            <a:xfrm>
              <a:off x="2108" y="3818"/>
              <a:ext cx="22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500">
                  <a:solidFill>
                    <a:srgbClr val="000000"/>
                  </a:solidFill>
                </a:rPr>
                <a:t>2</a:t>
              </a:r>
              <a:endParaRPr lang="en-US" altLang="en-US" sz="800">
                <a:latin typeface="Verdana" panose="020B0604030504040204" pitchFamily="34" charset="0"/>
              </a:endParaRPr>
            </a:p>
          </p:txBody>
        </p:sp>
      </p:grpSp>
      <p:grpSp>
        <p:nvGrpSpPr>
          <p:cNvPr id="151814" name="Group 262"/>
          <p:cNvGrpSpPr>
            <a:grpSpLocks/>
          </p:cNvGrpSpPr>
          <p:nvPr/>
        </p:nvGrpSpPr>
        <p:grpSpPr bwMode="auto">
          <a:xfrm>
            <a:off x="5837238" y="3394075"/>
            <a:ext cx="858837" cy="339725"/>
            <a:chOff x="3777" y="2274"/>
            <a:chExt cx="541" cy="214"/>
          </a:xfrm>
        </p:grpSpPr>
        <p:grpSp>
          <p:nvGrpSpPr>
            <p:cNvPr id="151811" name="Group 259"/>
            <p:cNvGrpSpPr>
              <a:grpSpLocks/>
            </p:cNvGrpSpPr>
            <p:nvPr/>
          </p:nvGrpSpPr>
          <p:grpSpPr bwMode="auto">
            <a:xfrm>
              <a:off x="3777" y="2274"/>
              <a:ext cx="541" cy="214"/>
              <a:chOff x="3753" y="2088"/>
              <a:chExt cx="541" cy="214"/>
            </a:xfrm>
          </p:grpSpPr>
          <p:sp>
            <p:nvSpPr>
              <p:cNvPr id="151770" name="Rectangle 218"/>
              <p:cNvSpPr>
                <a:spLocks noChangeArrowheads="1"/>
              </p:cNvSpPr>
              <p:nvPr/>
            </p:nvSpPr>
            <p:spPr bwMode="auto">
              <a:xfrm>
                <a:off x="4279" y="2100"/>
                <a:ext cx="15" cy="20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71" name="Rectangle 219"/>
              <p:cNvSpPr>
                <a:spLocks noChangeArrowheads="1"/>
              </p:cNvSpPr>
              <p:nvPr/>
            </p:nvSpPr>
            <p:spPr bwMode="auto">
              <a:xfrm>
                <a:off x="3765" y="2287"/>
                <a:ext cx="529" cy="1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51808" name="Group 256"/>
              <p:cNvGrpSpPr>
                <a:grpSpLocks/>
              </p:cNvGrpSpPr>
              <p:nvPr/>
            </p:nvGrpSpPr>
            <p:grpSpPr bwMode="auto">
              <a:xfrm>
                <a:off x="3753" y="2088"/>
                <a:ext cx="529" cy="200"/>
                <a:chOff x="3753" y="2088"/>
                <a:chExt cx="529" cy="200"/>
              </a:xfrm>
            </p:grpSpPr>
            <p:sp>
              <p:nvSpPr>
                <p:cNvPr id="151772" name="Rectangle 220"/>
                <p:cNvSpPr>
                  <a:spLocks noChangeArrowheads="1"/>
                </p:cNvSpPr>
                <p:nvPr/>
              </p:nvSpPr>
              <p:spPr bwMode="auto">
                <a:xfrm>
                  <a:off x="3753" y="2088"/>
                  <a:ext cx="527" cy="20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773" name="Rectangle 221"/>
                <p:cNvSpPr>
                  <a:spLocks noChangeArrowheads="1"/>
                </p:cNvSpPr>
                <p:nvPr/>
              </p:nvSpPr>
              <p:spPr bwMode="auto">
                <a:xfrm>
                  <a:off x="3764" y="2104"/>
                  <a:ext cx="518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en-US" sz="800">
                      <a:solidFill>
                        <a:srgbClr val="000000"/>
                      </a:solidFill>
                    </a:rPr>
                    <a:t>y = 11.65x - 13.07</a:t>
                  </a:r>
                  <a:endParaRPr lang="en-US" altLang="en-US" sz="800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151774" name="Rectangle 222"/>
                <p:cNvSpPr>
                  <a:spLocks noChangeArrowheads="1"/>
                </p:cNvSpPr>
                <p:nvPr/>
              </p:nvSpPr>
              <p:spPr bwMode="auto">
                <a:xfrm>
                  <a:off x="3885" y="2195"/>
                  <a:ext cx="46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en-US" sz="800">
                      <a:solidFill>
                        <a:srgbClr val="000000"/>
                      </a:solidFill>
                    </a:rPr>
                    <a:t>R</a:t>
                  </a:r>
                  <a:endParaRPr lang="en-US" altLang="en-US" sz="800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151776" name="Rectangle 224"/>
                <p:cNvSpPr>
                  <a:spLocks noChangeArrowheads="1"/>
                </p:cNvSpPr>
                <p:nvPr/>
              </p:nvSpPr>
              <p:spPr bwMode="auto">
                <a:xfrm>
                  <a:off x="3954" y="2195"/>
                  <a:ext cx="199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en-US" sz="800">
                      <a:solidFill>
                        <a:srgbClr val="000000"/>
                      </a:solidFill>
                    </a:rPr>
                    <a:t> = 1.00</a:t>
                  </a:r>
                  <a:endParaRPr lang="en-US" altLang="en-US" sz="800">
                    <a:latin typeface="Verdana" panose="020B0604030504040204" pitchFamily="34" charset="0"/>
                  </a:endParaRPr>
                </a:p>
              </p:txBody>
            </p:sp>
          </p:grpSp>
        </p:grpSp>
        <p:sp>
          <p:nvSpPr>
            <p:cNvPr id="151775" name="Rectangle 223"/>
            <p:cNvSpPr>
              <a:spLocks noChangeArrowheads="1"/>
            </p:cNvSpPr>
            <p:nvPr/>
          </p:nvSpPr>
          <p:spPr bwMode="auto">
            <a:xfrm>
              <a:off x="3958" y="2364"/>
              <a:ext cx="22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500">
                  <a:solidFill>
                    <a:srgbClr val="000000"/>
                  </a:solidFill>
                </a:rPr>
                <a:t>2</a:t>
              </a:r>
              <a:endParaRPr lang="en-US" altLang="en-US" sz="800">
                <a:latin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292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1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1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1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76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707" name="Picture 10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1847850"/>
            <a:ext cx="7046912" cy="481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7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0" y="630238"/>
            <a:ext cx="7696200" cy="1046162"/>
          </a:xfrm>
        </p:spPr>
        <p:txBody>
          <a:bodyPr/>
          <a:lstStyle/>
          <a:p>
            <a:r>
              <a:rPr lang="en-US" altLang="en-US" sz="2900"/>
              <a:t>How do you determine the instantaneous velocity?</a:t>
            </a:r>
          </a:p>
        </p:txBody>
      </p:sp>
      <p:sp>
        <p:nvSpPr>
          <p:cNvPr id="157702" name="Line 1030"/>
          <p:cNvSpPr>
            <a:spLocks noChangeShapeType="1"/>
          </p:cNvSpPr>
          <p:nvPr/>
        </p:nvSpPr>
        <p:spPr bwMode="auto">
          <a:xfrm flipV="1">
            <a:off x="2325688" y="3433763"/>
            <a:ext cx="5013325" cy="2632075"/>
          </a:xfrm>
          <a:prstGeom prst="line">
            <a:avLst/>
          </a:prstGeom>
          <a:noFill/>
          <a:ln w="19050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57709" name="Group 1037"/>
          <p:cNvGrpSpPr>
            <a:grpSpLocks/>
          </p:cNvGrpSpPr>
          <p:nvPr/>
        </p:nvGrpSpPr>
        <p:grpSpPr bwMode="auto">
          <a:xfrm>
            <a:off x="4021138" y="4937125"/>
            <a:ext cx="4451350" cy="915988"/>
            <a:chOff x="2533" y="3110"/>
            <a:chExt cx="2804" cy="577"/>
          </a:xfrm>
        </p:grpSpPr>
        <p:sp>
          <p:nvSpPr>
            <p:cNvPr id="157705" name="Text Box 1033"/>
            <p:cNvSpPr txBox="1">
              <a:spLocks noChangeArrowheads="1"/>
            </p:cNvSpPr>
            <p:nvPr/>
          </p:nvSpPr>
          <p:spPr bwMode="auto">
            <a:xfrm>
              <a:off x="3224" y="3110"/>
              <a:ext cx="2113" cy="577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>
                  <a:latin typeface="Verdana" panose="020B0604030504040204" pitchFamily="34" charset="0"/>
                </a:rPr>
                <a:t>Instantaneous velocity = slope of line tangent to curve. </a:t>
              </a:r>
            </a:p>
          </p:txBody>
        </p:sp>
        <p:sp>
          <p:nvSpPr>
            <p:cNvPr id="157706" name="Line 1034"/>
            <p:cNvSpPr>
              <a:spLocks noChangeShapeType="1"/>
            </p:cNvSpPr>
            <p:nvPr/>
          </p:nvSpPr>
          <p:spPr bwMode="auto">
            <a:xfrm flipH="1" flipV="1">
              <a:off x="2533" y="3264"/>
              <a:ext cx="731" cy="1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57708" name="Text Box 1036"/>
          <p:cNvSpPr txBox="1">
            <a:spLocks noChangeArrowheads="1"/>
          </p:cNvSpPr>
          <p:nvPr/>
        </p:nvSpPr>
        <p:spPr bwMode="auto">
          <a:xfrm>
            <a:off x="1960563" y="2840038"/>
            <a:ext cx="3354387" cy="64135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latin typeface="Verdana" panose="020B0604030504040204" pitchFamily="34" charset="0"/>
              </a:rPr>
              <a:t>What is the runners velocity at t = 1.5s? </a:t>
            </a:r>
          </a:p>
        </p:txBody>
      </p:sp>
    </p:spTree>
    <p:extLst>
      <p:ext uri="{BB962C8B-B14F-4D97-AF65-F5344CB8AC3E}">
        <p14:creationId xmlns:p14="http://schemas.microsoft.com/office/powerpoint/2010/main" val="238437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7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7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7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7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57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6" dur="500"/>
                                        <p:tgtEl>
                                          <p:spTgt spid="157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2" grpId="0" animBg="1"/>
      <p:bldP spid="15770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30238"/>
            <a:ext cx="7696200" cy="1046162"/>
          </a:xfrm>
        </p:spPr>
        <p:txBody>
          <a:bodyPr/>
          <a:lstStyle/>
          <a:p>
            <a:r>
              <a:rPr lang="en-US" altLang="en-US" sz="2900" dirty="0"/>
              <a:t>Instead of position vs. time, consider velocity or speed vs. time.</a:t>
            </a:r>
          </a:p>
        </p:txBody>
      </p:sp>
      <p:pic>
        <p:nvPicPr>
          <p:cNvPr id="119830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1920875"/>
            <a:ext cx="6800850" cy="464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9833" name="Group 25"/>
          <p:cNvGrpSpPr>
            <a:grpSpLocks/>
          </p:cNvGrpSpPr>
          <p:nvPr/>
        </p:nvGrpSpPr>
        <p:grpSpPr bwMode="auto">
          <a:xfrm>
            <a:off x="2146300" y="4906963"/>
            <a:ext cx="3556000" cy="635000"/>
            <a:chOff x="1499" y="2807"/>
            <a:chExt cx="2240" cy="400"/>
          </a:xfrm>
        </p:grpSpPr>
        <p:sp>
          <p:nvSpPr>
            <p:cNvPr id="119831" name="Line 23"/>
            <p:cNvSpPr>
              <a:spLocks noChangeShapeType="1"/>
            </p:cNvSpPr>
            <p:nvPr/>
          </p:nvSpPr>
          <p:spPr bwMode="auto">
            <a:xfrm flipH="1" flipV="1">
              <a:off x="1499" y="2807"/>
              <a:ext cx="768" cy="2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9832" name="Text Box 24"/>
            <p:cNvSpPr txBox="1">
              <a:spLocks noChangeArrowheads="1"/>
            </p:cNvSpPr>
            <p:nvPr/>
          </p:nvSpPr>
          <p:spPr bwMode="auto">
            <a:xfrm>
              <a:off x="2237" y="2957"/>
              <a:ext cx="150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Verdana" panose="020B0604030504040204" pitchFamily="34" charset="0"/>
                </a:rPr>
                <a:t>High acceleration</a:t>
              </a:r>
            </a:p>
          </p:txBody>
        </p:sp>
      </p:grpSp>
      <p:grpSp>
        <p:nvGrpSpPr>
          <p:cNvPr id="119837" name="Group 29"/>
          <p:cNvGrpSpPr>
            <a:grpSpLocks/>
          </p:cNvGrpSpPr>
          <p:nvPr/>
        </p:nvGrpSpPr>
        <p:grpSpPr bwMode="auto">
          <a:xfrm>
            <a:off x="3440866" y="3114675"/>
            <a:ext cx="3387727" cy="1706613"/>
            <a:chOff x="2472" y="1980"/>
            <a:chExt cx="1818" cy="1228"/>
          </a:xfrm>
        </p:grpSpPr>
        <p:sp>
          <p:nvSpPr>
            <p:cNvPr id="119835" name="Line 27"/>
            <p:cNvSpPr>
              <a:spLocks noChangeShapeType="1"/>
            </p:cNvSpPr>
            <p:nvPr/>
          </p:nvSpPr>
          <p:spPr bwMode="auto">
            <a:xfrm flipH="1" flipV="1">
              <a:off x="3099" y="1980"/>
              <a:ext cx="201" cy="5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9836" name="Text Box 28"/>
            <p:cNvSpPr txBox="1">
              <a:spLocks noChangeArrowheads="1"/>
            </p:cNvSpPr>
            <p:nvPr/>
          </p:nvSpPr>
          <p:spPr bwMode="auto">
            <a:xfrm>
              <a:off x="2472" y="2568"/>
              <a:ext cx="1818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sz="2000" dirty="0">
                  <a:latin typeface="Verdana" panose="020B0604030504040204" pitchFamily="34" charset="0"/>
                </a:rPr>
                <a:t>Relatively constant speed = no acceleration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9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4" dur="500"/>
                                        <p:tgtEl>
                                          <p:spTgt spid="119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19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8013" y="433388"/>
            <a:ext cx="8583612" cy="1190625"/>
          </a:xfrm>
        </p:spPr>
        <p:txBody>
          <a:bodyPr/>
          <a:lstStyle/>
          <a:p>
            <a:r>
              <a:rPr lang="en-US" altLang="en-US" sz="2500"/>
              <a:t>Determining the instantaneous velocity from the slope of the curve.</a:t>
            </a:r>
          </a:p>
        </p:txBody>
      </p:sp>
      <p:pic>
        <p:nvPicPr>
          <p:cNvPr id="160771" name="Picture 1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1847850"/>
            <a:ext cx="7046912" cy="481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0772" name="Line 1028"/>
          <p:cNvSpPr>
            <a:spLocks noChangeShapeType="1"/>
          </p:cNvSpPr>
          <p:nvPr/>
        </p:nvSpPr>
        <p:spPr bwMode="auto">
          <a:xfrm flipV="1">
            <a:off x="2325688" y="3433763"/>
            <a:ext cx="5013325" cy="2632075"/>
          </a:xfrm>
          <a:prstGeom prst="line">
            <a:avLst/>
          </a:prstGeom>
          <a:noFill/>
          <a:ln w="19050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60777" name="Group 1033"/>
          <p:cNvGrpSpPr>
            <a:grpSpLocks/>
          </p:cNvGrpSpPr>
          <p:nvPr/>
        </p:nvGrpSpPr>
        <p:grpSpPr bwMode="auto">
          <a:xfrm>
            <a:off x="1800225" y="2670175"/>
            <a:ext cx="2643188" cy="2570163"/>
            <a:chOff x="1134" y="1682"/>
            <a:chExt cx="1665" cy="1619"/>
          </a:xfrm>
        </p:grpSpPr>
        <p:grpSp>
          <p:nvGrpSpPr>
            <p:cNvPr id="160776" name="Group 1032"/>
            <p:cNvGrpSpPr>
              <a:grpSpLocks/>
            </p:cNvGrpSpPr>
            <p:nvPr/>
          </p:nvGrpSpPr>
          <p:grpSpPr bwMode="auto">
            <a:xfrm>
              <a:off x="1134" y="1682"/>
              <a:ext cx="1665" cy="1619"/>
              <a:chOff x="1134" y="1682"/>
              <a:chExt cx="1665" cy="1619"/>
            </a:xfrm>
          </p:grpSpPr>
          <p:sp>
            <p:nvSpPr>
              <p:cNvPr id="160773" name="Text Box 1029"/>
              <p:cNvSpPr txBox="1">
                <a:spLocks noChangeArrowheads="1"/>
              </p:cNvSpPr>
              <p:nvPr/>
            </p:nvSpPr>
            <p:spPr bwMode="auto">
              <a:xfrm>
                <a:off x="1134" y="1682"/>
                <a:ext cx="1665" cy="1277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>
                    <a:latin typeface="Verdana" panose="020B0604030504040204" pitchFamily="34" charset="0"/>
                  </a:rPr>
                  <a:t>m = rise/run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altLang="en-US">
                    <a:latin typeface="Verdana" panose="020B0604030504040204" pitchFamily="34" charset="0"/>
                  </a:rPr>
                  <a:t>m = 25m – 5 m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altLang="en-US">
                    <a:latin typeface="Verdana" panose="020B0604030504040204" pitchFamily="34" charset="0"/>
                  </a:rPr>
                  <a:t>      3.75s – 1.0s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altLang="en-US">
                    <a:latin typeface="Verdana" panose="020B0604030504040204" pitchFamily="34" charset="0"/>
                  </a:rPr>
                  <a:t>m = 7.3 m/s 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altLang="en-US">
                    <a:latin typeface="Verdana" panose="020B0604030504040204" pitchFamily="34" charset="0"/>
                  </a:rPr>
                  <a:t>v = 7.3 m/s @ 1.5s</a:t>
                </a:r>
              </a:p>
            </p:txBody>
          </p:sp>
          <p:sp>
            <p:nvSpPr>
              <p:cNvPr id="160774" name="Line 1030"/>
              <p:cNvSpPr>
                <a:spLocks noChangeShapeType="1"/>
              </p:cNvSpPr>
              <p:nvPr/>
            </p:nvSpPr>
            <p:spPr bwMode="auto">
              <a:xfrm>
                <a:off x="2313" y="2962"/>
                <a:ext cx="101" cy="3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60775" name="Line 1031"/>
            <p:cNvSpPr>
              <a:spLocks noChangeShapeType="1"/>
            </p:cNvSpPr>
            <p:nvPr/>
          </p:nvSpPr>
          <p:spPr bwMode="auto">
            <a:xfrm>
              <a:off x="1509" y="2185"/>
              <a:ext cx="9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2940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160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0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Acceleration determined from the slope of the curve.</a:t>
            </a:r>
          </a:p>
        </p:txBody>
      </p:sp>
      <p:grpSp>
        <p:nvGrpSpPr>
          <p:cNvPr id="152708" name="Group 132"/>
          <p:cNvGrpSpPr>
            <a:grpSpLocks/>
          </p:cNvGrpSpPr>
          <p:nvPr/>
        </p:nvGrpSpPr>
        <p:grpSpPr bwMode="auto">
          <a:xfrm>
            <a:off x="971550" y="2411413"/>
            <a:ext cx="2649538" cy="3835400"/>
            <a:chOff x="243" y="1375"/>
            <a:chExt cx="1669" cy="2416"/>
          </a:xfrm>
        </p:grpSpPr>
        <p:sp>
          <p:nvSpPr>
            <p:cNvPr id="152693" name="Rectangle 117"/>
            <p:cNvSpPr>
              <a:spLocks noChangeArrowheads="1"/>
            </p:cNvSpPr>
            <p:nvPr/>
          </p:nvSpPr>
          <p:spPr bwMode="auto">
            <a:xfrm>
              <a:off x="277" y="1375"/>
              <a:ext cx="1635" cy="24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None/>
              </a:pPr>
              <a:r>
                <a:rPr lang="en-US" altLang="en-US" sz="2000">
                  <a:latin typeface="Verdana" panose="020B0604030504040204" pitchFamily="34" charset="0"/>
                </a:rPr>
                <a:t>		    rise</a:t>
              </a:r>
            </a:p>
            <a:p>
              <a: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None/>
              </a:pPr>
              <a:r>
                <a:rPr lang="en-US" altLang="en-US" sz="2000">
                  <a:latin typeface="Verdana" panose="020B0604030504040204" pitchFamily="34" charset="0"/>
                </a:rPr>
                <a:t>		    run</a:t>
              </a:r>
            </a:p>
            <a:p>
              <a: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None/>
              </a:pPr>
              <a:r>
                <a:rPr lang="en-US" altLang="en-US" sz="2000">
                  <a:latin typeface="Verdana" panose="020B0604030504040204" pitchFamily="34" charset="0"/>
                </a:rPr>
                <a:t>       	v</a:t>
              </a:r>
              <a:r>
                <a:rPr lang="en-US" altLang="en-US" sz="2000" baseline="-25000">
                  <a:latin typeface="Verdana" panose="020B0604030504040204" pitchFamily="34" charset="0"/>
                </a:rPr>
                <a:t>f</a:t>
              </a:r>
              <a:r>
                <a:rPr lang="en-US" altLang="en-US" sz="2000">
                  <a:latin typeface="Verdana" panose="020B0604030504040204" pitchFamily="34" charset="0"/>
                </a:rPr>
                <a:t> – v</a:t>
              </a:r>
              <a:r>
                <a:rPr lang="en-US" altLang="en-US" sz="2000" baseline="-25000">
                  <a:latin typeface="Verdana" panose="020B0604030504040204" pitchFamily="34" charset="0"/>
                </a:rPr>
                <a:t>i</a:t>
              </a:r>
              <a:endParaRPr lang="en-US" altLang="en-US" sz="2000">
                <a:latin typeface="Verdana" panose="020B0604030504040204" pitchFamily="34" charset="0"/>
              </a:endParaRPr>
            </a:p>
            <a:p>
              <a: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None/>
              </a:pPr>
              <a:r>
                <a:rPr lang="en-US" altLang="en-US" sz="2000">
                  <a:latin typeface="Verdana" panose="020B0604030504040204" pitchFamily="34" charset="0"/>
                  <a:sym typeface="Symbol" panose="05050102010706020507" pitchFamily="18" charset="2"/>
                </a:rPr>
                <a:t>	       t</a:t>
              </a:r>
              <a:r>
                <a:rPr lang="en-US" altLang="en-US" sz="2000" baseline="-25000">
                  <a:latin typeface="Verdana" panose="020B0604030504040204" pitchFamily="34" charset="0"/>
                  <a:sym typeface="Symbol" panose="05050102010706020507" pitchFamily="18" charset="2"/>
                </a:rPr>
                <a:t>f</a:t>
              </a:r>
              <a:r>
                <a:rPr lang="en-US" altLang="en-US" sz="2000">
                  <a:latin typeface="Verdana" panose="020B0604030504040204" pitchFamily="34" charset="0"/>
                  <a:sym typeface="Symbol" panose="05050102010706020507" pitchFamily="18" charset="2"/>
                </a:rPr>
                <a:t> – t</a:t>
              </a:r>
              <a:r>
                <a:rPr lang="en-US" altLang="en-US" sz="2000" baseline="-25000">
                  <a:latin typeface="Verdana" panose="020B0604030504040204" pitchFamily="34" charset="0"/>
                  <a:sym typeface="Symbol" panose="05050102010706020507" pitchFamily="18" charset="2"/>
                </a:rPr>
                <a:t>i</a:t>
              </a:r>
            </a:p>
            <a:p>
              <a: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None/>
              </a:pPr>
              <a:endParaRPr lang="en-US" altLang="en-US" sz="800" baseline="-25000">
                <a:latin typeface="Verdana" panose="020B0604030504040204" pitchFamily="34" charset="0"/>
                <a:sym typeface="Symbol" panose="05050102010706020507" pitchFamily="18" charset="2"/>
              </a:endParaRPr>
            </a:p>
            <a:p>
              <a: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None/>
              </a:pPr>
              <a:r>
                <a:rPr lang="en-US" altLang="en-US" sz="2000">
                  <a:latin typeface="Verdana" panose="020B0604030504040204" pitchFamily="34" charset="0"/>
                  <a:sym typeface="Symbol" panose="05050102010706020507" pitchFamily="18" charset="2"/>
                </a:rPr>
                <a:t>	   13m/s-7m/s</a:t>
              </a:r>
            </a:p>
            <a:p>
              <a: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None/>
              </a:pPr>
              <a:r>
                <a:rPr lang="en-US" altLang="en-US" sz="2000">
                  <a:latin typeface="Verdana" panose="020B0604030504040204" pitchFamily="34" charset="0"/>
                  <a:sym typeface="Symbol" panose="05050102010706020507" pitchFamily="18" charset="2"/>
                </a:rPr>
                <a:t>	   3.75s-0.75s</a:t>
              </a:r>
            </a:p>
            <a:p>
              <a: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None/>
              </a:pPr>
              <a:endParaRPr lang="en-US" altLang="en-US" sz="1000">
                <a:latin typeface="Verdana" panose="020B0604030504040204" pitchFamily="34" charset="0"/>
                <a:sym typeface="Symbol" panose="05050102010706020507" pitchFamily="18" charset="2"/>
              </a:endParaRPr>
            </a:p>
            <a:p>
              <a: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None/>
              </a:pPr>
              <a:r>
                <a:rPr lang="en-US" altLang="en-US" sz="2000">
                  <a:latin typeface="Verdana" panose="020B0604030504040204" pitchFamily="34" charset="0"/>
                  <a:sym typeface="Symbol" panose="05050102010706020507" pitchFamily="18" charset="2"/>
                </a:rPr>
                <a:t>m = 2.0 m/s</a:t>
              </a:r>
              <a:r>
                <a:rPr lang="en-US" altLang="en-US" sz="2000" baseline="30000">
                  <a:latin typeface="Verdana" panose="020B0604030504040204" pitchFamily="34" charset="0"/>
                  <a:sym typeface="Symbol" panose="05050102010706020507" pitchFamily="18" charset="2"/>
                </a:rPr>
                <a:t>2</a:t>
              </a:r>
              <a:endParaRPr lang="en-US" altLang="en-US" sz="2000">
                <a:latin typeface="Verdana" panose="020B0604030504040204" pitchFamily="34" charset="0"/>
                <a:sym typeface="Symbol" panose="05050102010706020507" pitchFamily="18" charset="2"/>
              </a:endParaRPr>
            </a:p>
            <a:p>
              <a: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None/>
              </a:pPr>
              <a:endParaRPr lang="en-US" altLang="en-US" sz="1000">
                <a:latin typeface="Verdana" panose="020B0604030504040204" pitchFamily="34" charset="0"/>
                <a:sym typeface="Symbol" panose="05050102010706020507" pitchFamily="18" charset="2"/>
              </a:endParaRPr>
            </a:p>
            <a:p>
              <a: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None/>
              </a:pPr>
              <a:r>
                <a:rPr lang="en-US" altLang="en-US" sz="2000">
                  <a:latin typeface="Verdana" panose="020B0604030504040204" pitchFamily="34" charset="0"/>
                  <a:sym typeface="Symbol" panose="05050102010706020507" pitchFamily="18" charset="2"/>
                </a:rPr>
                <a:t>Since m = a:</a:t>
              </a:r>
            </a:p>
            <a:p>
              <a: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None/>
              </a:pPr>
              <a:endParaRPr lang="en-US" altLang="en-US" sz="1000">
                <a:latin typeface="Verdana" panose="020B0604030504040204" pitchFamily="34" charset="0"/>
                <a:sym typeface="Symbol" panose="05050102010706020507" pitchFamily="18" charset="2"/>
              </a:endParaRPr>
            </a:p>
            <a:p>
              <a: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None/>
              </a:pPr>
              <a:r>
                <a:rPr lang="en-US" altLang="en-US" sz="2000">
                  <a:latin typeface="Verdana" panose="020B0604030504040204" pitchFamily="34" charset="0"/>
                  <a:sym typeface="Symbol" panose="05050102010706020507" pitchFamily="18" charset="2"/>
                </a:rPr>
                <a:t>a = 2.0 m/s</a:t>
              </a:r>
              <a:r>
                <a:rPr lang="en-US" altLang="en-US" sz="2000" baseline="30000">
                  <a:latin typeface="Verdana" panose="020B0604030504040204" pitchFamily="34" charset="0"/>
                  <a:sym typeface="Symbol" panose="05050102010706020507" pitchFamily="18" charset="2"/>
                </a:rPr>
                <a:t>2</a:t>
              </a:r>
              <a:endParaRPr lang="en-US" altLang="en-US" sz="2000">
                <a:latin typeface="Verdana" panose="020B0604030504040204" pitchFamily="34" charset="0"/>
                <a:sym typeface="Symbol" panose="05050102010706020507" pitchFamily="18" charset="2"/>
              </a:endParaRPr>
            </a:p>
            <a:p>
              <a: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None/>
              </a:pPr>
              <a:endParaRPr lang="en-US" altLang="en-US" sz="2000">
                <a:latin typeface="Verdana" panose="020B0604030504040204" pitchFamily="34" charset="0"/>
                <a:sym typeface="Symbol" panose="05050102010706020507" pitchFamily="18" charset="2"/>
              </a:endParaRPr>
            </a:p>
          </p:txBody>
        </p:sp>
        <p:grpSp>
          <p:nvGrpSpPr>
            <p:cNvPr id="152707" name="Group 131"/>
            <p:cNvGrpSpPr>
              <a:grpSpLocks/>
            </p:cNvGrpSpPr>
            <p:nvPr/>
          </p:nvGrpSpPr>
          <p:grpSpPr bwMode="auto">
            <a:xfrm>
              <a:off x="243" y="1490"/>
              <a:ext cx="1286" cy="1222"/>
              <a:chOff x="243" y="1490"/>
              <a:chExt cx="1286" cy="1222"/>
            </a:xfrm>
          </p:grpSpPr>
          <p:grpSp>
            <p:nvGrpSpPr>
              <p:cNvPr id="152706" name="Group 130"/>
              <p:cNvGrpSpPr>
                <a:grpSpLocks/>
              </p:cNvGrpSpPr>
              <p:nvPr/>
            </p:nvGrpSpPr>
            <p:grpSpPr bwMode="auto">
              <a:xfrm>
                <a:off x="243" y="1490"/>
                <a:ext cx="1255" cy="714"/>
                <a:chOff x="243" y="1490"/>
                <a:chExt cx="1255" cy="714"/>
              </a:xfrm>
            </p:grpSpPr>
            <p:sp>
              <p:nvSpPr>
                <p:cNvPr id="152695" name="Line 119"/>
                <p:cNvSpPr>
                  <a:spLocks noChangeShapeType="1"/>
                </p:cNvSpPr>
                <p:nvPr/>
              </p:nvSpPr>
              <p:spPr bwMode="auto">
                <a:xfrm flipV="1">
                  <a:off x="803" y="2093"/>
                  <a:ext cx="670" cy="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52696" name="Text Box 120"/>
                <p:cNvSpPr txBox="1">
                  <a:spLocks noChangeArrowheads="1"/>
                </p:cNvSpPr>
                <p:nvPr/>
              </p:nvSpPr>
              <p:spPr bwMode="auto">
                <a:xfrm>
                  <a:off x="278" y="1954"/>
                  <a:ext cx="459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>
                      <a:latin typeface="Verdana" panose="020B0604030504040204" pitchFamily="34" charset="0"/>
                    </a:rPr>
                    <a:t>m =</a:t>
                  </a:r>
                </a:p>
              </p:txBody>
            </p:sp>
            <p:grpSp>
              <p:nvGrpSpPr>
                <p:cNvPr id="152705" name="Group 129"/>
                <p:cNvGrpSpPr>
                  <a:grpSpLocks/>
                </p:cNvGrpSpPr>
                <p:nvPr/>
              </p:nvGrpSpPr>
              <p:grpSpPr bwMode="auto">
                <a:xfrm>
                  <a:off x="243" y="1490"/>
                  <a:ext cx="1255" cy="250"/>
                  <a:chOff x="243" y="1490"/>
                  <a:chExt cx="1255" cy="250"/>
                </a:xfrm>
              </p:grpSpPr>
              <p:sp>
                <p:nvSpPr>
                  <p:cNvPr id="152694" name="Line 118"/>
                  <p:cNvSpPr>
                    <a:spLocks noChangeShapeType="1"/>
                  </p:cNvSpPr>
                  <p:nvPr/>
                </p:nvSpPr>
                <p:spPr bwMode="auto">
                  <a:xfrm>
                    <a:off x="1042" y="1636"/>
                    <a:ext cx="456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52697" name="Text Box 1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3" y="1490"/>
                    <a:ext cx="748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en-US" sz="2000">
                        <a:latin typeface="Verdana" panose="020B0604030504040204" pitchFamily="34" charset="0"/>
                      </a:rPr>
                      <a:t>Slope =</a:t>
                    </a:r>
                  </a:p>
                </p:txBody>
              </p:sp>
            </p:grpSp>
          </p:grpSp>
          <p:sp>
            <p:nvSpPr>
              <p:cNvPr id="152698" name="Text Box 122"/>
              <p:cNvSpPr txBox="1">
                <a:spLocks noChangeArrowheads="1"/>
              </p:cNvSpPr>
              <p:nvPr/>
            </p:nvSpPr>
            <p:spPr bwMode="auto">
              <a:xfrm>
                <a:off x="272" y="2462"/>
                <a:ext cx="45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>
                    <a:latin typeface="Verdana" panose="020B0604030504040204" pitchFamily="34" charset="0"/>
                  </a:rPr>
                  <a:t>m =</a:t>
                </a:r>
              </a:p>
            </p:txBody>
          </p:sp>
          <p:sp>
            <p:nvSpPr>
              <p:cNvPr id="152699" name="Line 123"/>
              <p:cNvSpPr>
                <a:spLocks noChangeShapeType="1"/>
              </p:cNvSpPr>
              <p:nvPr/>
            </p:nvSpPr>
            <p:spPr bwMode="auto">
              <a:xfrm flipV="1">
                <a:off x="725" y="2594"/>
                <a:ext cx="80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pic>
        <p:nvPicPr>
          <p:cNvPr id="152702" name="Picture 1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20"/>
          <a:stretch>
            <a:fillRect/>
          </a:stretch>
        </p:blipFill>
        <p:spPr bwMode="auto">
          <a:xfrm>
            <a:off x="3848100" y="2333625"/>
            <a:ext cx="4451350" cy="429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2703" name="Line 127"/>
          <p:cNvSpPr>
            <a:spLocks noChangeShapeType="1"/>
          </p:cNvSpPr>
          <p:nvPr/>
        </p:nvSpPr>
        <p:spPr bwMode="auto">
          <a:xfrm flipV="1">
            <a:off x="4305300" y="2913063"/>
            <a:ext cx="2371725" cy="1943100"/>
          </a:xfrm>
          <a:prstGeom prst="line">
            <a:avLst/>
          </a:prstGeom>
          <a:noFill/>
          <a:ln w="19050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2710" name="Text Box 134"/>
          <p:cNvSpPr txBox="1">
            <a:spLocks noChangeArrowheads="1"/>
          </p:cNvSpPr>
          <p:nvPr/>
        </p:nvSpPr>
        <p:spPr bwMode="auto">
          <a:xfrm>
            <a:off x="663575" y="1879600"/>
            <a:ext cx="5583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latin typeface="Verdana" panose="020B0604030504040204" pitchFamily="34" charset="0"/>
              </a:rPr>
              <a:t>What is the acceleration at t = 2 seconds?</a:t>
            </a:r>
          </a:p>
        </p:txBody>
      </p:sp>
    </p:spTree>
    <p:extLst>
      <p:ext uri="{BB962C8B-B14F-4D97-AF65-F5344CB8AC3E}">
        <p14:creationId xmlns:p14="http://schemas.microsoft.com/office/powerpoint/2010/main" val="408391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2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2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703" grpId="0" animBg="1"/>
      <p:bldP spid="1527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30238"/>
            <a:ext cx="7696200" cy="1046162"/>
          </a:xfrm>
        </p:spPr>
        <p:txBody>
          <a:bodyPr/>
          <a:lstStyle/>
          <a:p>
            <a:r>
              <a:rPr lang="en-US" altLang="en-US" sz="2900"/>
              <a:t>Displacement when acceleration is constant.</a:t>
            </a:r>
          </a:p>
        </p:txBody>
      </p:sp>
      <p:grpSp>
        <p:nvGrpSpPr>
          <p:cNvPr id="155717" name="Group 69"/>
          <p:cNvGrpSpPr>
            <a:grpSpLocks/>
          </p:cNvGrpSpPr>
          <p:nvPr/>
        </p:nvGrpSpPr>
        <p:grpSpPr bwMode="auto">
          <a:xfrm>
            <a:off x="4222750" y="1944688"/>
            <a:ext cx="4557713" cy="4621212"/>
            <a:chOff x="2112" y="1253"/>
            <a:chExt cx="2871" cy="2911"/>
          </a:xfrm>
        </p:grpSpPr>
        <p:sp>
          <p:nvSpPr>
            <p:cNvPr id="155716" name="Rectangle 68"/>
            <p:cNvSpPr>
              <a:spLocks noChangeArrowheads="1"/>
            </p:cNvSpPr>
            <p:nvPr/>
          </p:nvSpPr>
          <p:spPr bwMode="auto">
            <a:xfrm>
              <a:off x="2121" y="1253"/>
              <a:ext cx="2862" cy="290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55715" name="Picture 6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265"/>
              <a:ext cx="2870" cy="28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5718" name="Text Box 70"/>
          <p:cNvSpPr txBox="1">
            <a:spLocks noChangeArrowheads="1"/>
          </p:cNvSpPr>
          <p:nvPr/>
        </p:nvSpPr>
        <p:spPr bwMode="auto">
          <a:xfrm>
            <a:off x="668338" y="1930400"/>
            <a:ext cx="3468687" cy="4378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700">
                <a:latin typeface="Verdana" panose="020B0604030504040204" pitchFamily="34" charset="0"/>
              </a:rPr>
              <a:t>Displacement = area under the curve.</a:t>
            </a:r>
          </a:p>
          <a:p>
            <a:pPr>
              <a:spcBef>
                <a:spcPct val="50000"/>
              </a:spcBef>
            </a:pPr>
            <a:r>
              <a:rPr lang="el-GR" altLang="en-US" sz="1700">
                <a:latin typeface="Verdana" panose="020B0604030504040204" pitchFamily="34" charset="0"/>
              </a:rPr>
              <a:t>Δ</a:t>
            </a:r>
            <a:r>
              <a:rPr lang="en-US" altLang="en-US" sz="1700">
                <a:latin typeface="Verdana" panose="020B0604030504040204" pitchFamily="34" charset="0"/>
              </a:rPr>
              <a:t>d = v</a:t>
            </a:r>
            <a:r>
              <a:rPr lang="en-US" altLang="en-US" sz="1700" baseline="-25000">
                <a:latin typeface="Verdana" panose="020B0604030504040204" pitchFamily="34" charset="0"/>
              </a:rPr>
              <a:t>i</a:t>
            </a:r>
            <a:r>
              <a:rPr lang="en-US" altLang="en-US" sz="1700">
                <a:latin typeface="Verdana" panose="020B0604030504040204" pitchFamily="34" charset="0"/>
              </a:rPr>
              <a:t>t + ½ (v</a:t>
            </a:r>
            <a:r>
              <a:rPr lang="en-US" altLang="en-US" sz="1700" baseline="-25000">
                <a:latin typeface="Verdana" panose="020B0604030504040204" pitchFamily="34" charset="0"/>
              </a:rPr>
              <a:t>f</a:t>
            </a:r>
            <a:r>
              <a:rPr lang="en-US" altLang="en-US" sz="1700">
                <a:latin typeface="Verdana" panose="020B0604030504040204" pitchFamily="34" charset="0"/>
              </a:rPr>
              <a:t> – v</a:t>
            </a:r>
            <a:r>
              <a:rPr lang="en-US" altLang="en-US" sz="1700" baseline="-25000">
                <a:latin typeface="Verdana" panose="020B0604030504040204" pitchFamily="34" charset="0"/>
              </a:rPr>
              <a:t>i</a:t>
            </a:r>
            <a:r>
              <a:rPr lang="en-US" altLang="en-US" sz="1700">
                <a:latin typeface="Verdana" panose="020B0604030504040204" pitchFamily="34" charset="0"/>
              </a:rPr>
              <a:t>)*t</a:t>
            </a:r>
          </a:p>
          <a:p>
            <a:pPr>
              <a:spcBef>
                <a:spcPct val="50000"/>
              </a:spcBef>
            </a:pPr>
            <a:r>
              <a:rPr lang="en-US" altLang="en-US" sz="1700">
                <a:latin typeface="Verdana" panose="020B0604030504040204" pitchFamily="34" charset="0"/>
              </a:rPr>
              <a:t>Simplifying:</a:t>
            </a:r>
          </a:p>
          <a:p>
            <a:pPr>
              <a:spcBef>
                <a:spcPct val="50000"/>
              </a:spcBef>
            </a:pPr>
            <a:r>
              <a:rPr lang="el-GR" altLang="en-US" sz="1700">
                <a:latin typeface="Verdana" panose="020B0604030504040204" pitchFamily="34" charset="0"/>
              </a:rPr>
              <a:t>Δ</a:t>
            </a:r>
            <a:r>
              <a:rPr lang="en-US" altLang="en-US" sz="1700">
                <a:latin typeface="Verdana" panose="020B0604030504040204" pitchFamily="34" charset="0"/>
              </a:rPr>
              <a:t>d = ½ (v</a:t>
            </a:r>
            <a:r>
              <a:rPr lang="en-US" altLang="en-US" sz="1700" baseline="-25000">
                <a:latin typeface="Verdana" panose="020B0604030504040204" pitchFamily="34" charset="0"/>
              </a:rPr>
              <a:t>f</a:t>
            </a:r>
            <a:r>
              <a:rPr lang="en-US" altLang="en-US" sz="1700">
                <a:latin typeface="Verdana" panose="020B0604030504040204" pitchFamily="34" charset="0"/>
              </a:rPr>
              <a:t> + v</a:t>
            </a:r>
            <a:r>
              <a:rPr lang="en-US" altLang="en-US" sz="1700" baseline="-25000">
                <a:latin typeface="Verdana" panose="020B0604030504040204" pitchFamily="34" charset="0"/>
              </a:rPr>
              <a:t>i</a:t>
            </a:r>
            <a:r>
              <a:rPr lang="en-US" altLang="en-US" sz="1700">
                <a:latin typeface="Verdana" panose="020B0604030504040204" pitchFamily="34" charset="0"/>
              </a:rPr>
              <a:t>)*t</a:t>
            </a:r>
          </a:p>
          <a:p>
            <a:pPr>
              <a:spcBef>
                <a:spcPct val="50000"/>
              </a:spcBef>
            </a:pPr>
            <a:r>
              <a:rPr lang="en-US" altLang="en-US" sz="1700">
                <a:latin typeface="Verdana" panose="020B0604030504040204" pitchFamily="34" charset="0"/>
              </a:rPr>
              <a:t>If the initial position, d</a:t>
            </a:r>
            <a:r>
              <a:rPr lang="en-US" altLang="en-US" sz="1700" baseline="-25000">
                <a:latin typeface="Verdana" panose="020B0604030504040204" pitchFamily="34" charset="0"/>
              </a:rPr>
              <a:t>i</a:t>
            </a:r>
            <a:r>
              <a:rPr lang="en-US" altLang="en-US" sz="1700">
                <a:latin typeface="Verdana" panose="020B0604030504040204" pitchFamily="34" charset="0"/>
              </a:rPr>
              <a:t>, is not 0, then:</a:t>
            </a:r>
          </a:p>
          <a:p>
            <a:pPr>
              <a:spcBef>
                <a:spcPct val="50000"/>
              </a:spcBef>
            </a:pPr>
            <a:r>
              <a:rPr lang="en-US" altLang="en-US" sz="1700">
                <a:latin typeface="Verdana" panose="020B0604030504040204" pitchFamily="34" charset="0"/>
              </a:rPr>
              <a:t>d</a:t>
            </a:r>
            <a:r>
              <a:rPr lang="en-US" altLang="en-US" sz="1700" baseline="-25000">
                <a:latin typeface="Verdana" panose="020B0604030504040204" pitchFamily="34" charset="0"/>
              </a:rPr>
              <a:t>f</a:t>
            </a:r>
            <a:r>
              <a:rPr lang="en-US" altLang="en-US" sz="1700">
                <a:latin typeface="Verdana" panose="020B0604030504040204" pitchFamily="34" charset="0"/>
              </a:rPr>
              <a:t> = d</a:t>
            </a:r>
            <a:r>
              <a:rPr lang="en-US" altLang="en-US" sz="1700" baseline="-25000">
                <a:latin typeface="Verdana" panose="020B0604030504040204" pitchFamily="34" charset="0"/>
              </a:rPr>
              <a:t>i</a:t>
            </a:r>
            <a:r>
              <a:rPr lang="en-US" altLang="en-US" sz="1700">
                <a:latin typeface="Verdana" panose="020B0604030504040204" pitchFamily="34" charset="0"/>
              </a:rPr>
              <a:t> + ½ (v</a:t>
            </a:r>
            <a:r>
              <a:rPr lang="en-US" altLang="en-US" sz="1700" baseline="-25000">
                <a:latin typeface="Verdana" panose="020B0604030504040204" pitchFamily="34" charset="0"/>
              </a:rPr>
              <a:t>f</a:t>
            </a:r>
            <a:r>
              <a:rPr lang="en-US" altLang="en-US" sz="1700">
                <a:latin typeface="Verdana" panose="020B0604030504040204" pitchFamily="34" charset="0"/>
              </a:rPr>
              <a:t> + v</a:t>
            </a:r>
            <a:r>
              <a:rPr lang="en-US" altLang="en-US" sz="1700" baseline="-25000">
                <a:latin typeface="Verdana" panose="020B0604030504040204" pitchFamily="34" charset="0"/>
              </a:rPr>
              <a:t>i</a:t>
            </a:r>
            <a:r>
              <a:rPr lang="en-US" altLang="en-US" sz="1700">
                <a:latin typeface="Verdana" panose="020B0604030504040204" pitchFamily="34" charset="0"/>
              </a:rPr>
              <a:t>)*t</a:t>
            </a:r>
          </a:p>
          <a:p>
            <a:pPr>
              <a:spcBef>
                <a:spcPct val="50000"/>
              </a:spcBef>
            </a:pPr>
            <a:r>
              <a:rPr lang="en-US" altLang="en-US" sz="1700">
                <a:latin typeface="Verdana" panose="020B0604030504040204" pitchFamily="34" charset="0"/>
              </a:rPr>
              <a:t>By substituting v</a:t>
            </a:r>
            <a:r>
              <a:rPr lang="en-US" altLang="en-US" sz="1700" baseline="-25000">
                <a:latin typeface="Verdana" panose="020B0604030504040204" pitchFamily="34" charset="0"/>
              </a:rPr>
              <a:t>f</a:t>
            </a:r>
            <a:r>
              <a:rPr lang="en-US" altLang="en-US" sz="1700">
                <a:latin typeface="Verdana" panose="020B0604030504040204" pitchFamily="34" charset="0"/>
              </a:rPr>
              <a:t> = v</a:t>
            </a:r>
            <a:r>
              <a:rPr lang="en-US" altLang="en-US" sz="1700" baseline="-25000">
                <a:latin typeface="Verdana" panose="020B0604030504040204" pitchFamily="34" charset="0"/>
              </a:rPr>
              <a:t>i</a:t>
            </a:r>
            <a:r>
              <a:rPr lang="en-US" altLang="en-US" sz="1700">
                <a:latin typeface="Verdana" panose="020B0604030504040204" pitchFamily="34" charset="0"/>
              </a:rPr>
              <a:t> + at</a:t>
            </a:r>
          </a:p>
          <a:p>
            <a:pPr>
              <a:spcBef>
                <a:spcPct val="50000"/>
              </a:spcBef>
            </a:pPr>
            <a:r>
              <a:rPr lang="en-US" altLang="en-US" sz="1700">
                <a:latin typeface="Verdana" panose="020B0604030504040204" pitchFamily="34" charset="0"/>
              </a:rPr>
              <a:t>d</a:t>
            </a:r>
            <a:r>
              <a:rPr lang="en-US" altLang="en-US" sz="1700" baseline="-25000">
                <a:latin typeface="Verdana" panose="020B0604030504040204" pitchFamily="34" charset="0"/>
              </a:rPr>
              <a:t>f</a:t>
            </a:r>
            <a:r>
              <a:rPr lang="en-US" altLang="en-US" sz="1700">
                <a:latin typeface="Verdana" panose="020B0604030504040204" pitchFamily="34" charset="0"/>
              </a:rPr>
              <a:t> = d</a:t>
            </a:r>
            <a:r>
              <a:rPr lang="en-US" altLang="en-US" sz="1700" baseline="-25000">
                <a:latin typeface="Verdana" panose="020B0604030504040204" pitchFamily="34" charset="0"/>
              </a:rPr>
              <a:t>i</a:t>
            </a:r>
            <a:r>
              <a:rPr lang="en-US" altLang="en-US" sz="1700">
                <a:latin typeface="Verdana" panose="020B0604030504040204" pitchFamily="34" charset="0"/>
              </a:rPr>
              <a:t> + ½ (v</a:t>
            </a:r>
            <a:r>
              <a:rPr lang="en-US" altLang="en-US" sz="1700" baseline="-25000">
                <a:latin typeface="Verdana" panose="020B0604030504040204" pitchFamily="34" charset="0"/>
              </a:rPr>
              <a:t>i</a:t>
            </a:r>
            <a:r>
              <a:rPr lang="en-US" altLang="en-US" sz="1700">
                <a:latin typeface="Verdana" panose="020B0604030504040204" pitchFamily="34" charset="0"/>
              </a:rPr>
              <a:t> + at + v</a:t>
            </a:r>
            <a:r>
              <a:rPr lang="en-US" altLang="en-US" sz="1700" baseline="-25000">
                <a:latin typeface="Verdana" panose="020B0604030504040204" pitchFamily="34" charset="0"/>
              </a:rPr>
              <a:t>i</a:t>
            </a:r>
            <a:r>
              <a:rPr lang="en-US" altLang="en-US" sz="1700">
                <a:latin typeface="Verdana" panose="020B0604030504040204" pitchFamily="34" charset="0"/>
              </a:rPr>
              <a:t>)*t</a:t>
            </a:r>
          </a:p>
          <a:p>
            <a:pPr>
              <a:spcBef>
                <a:spcPct val="50000"/>
              </a:spcBef>
            </a:pPr>
            <a:r>
              <a:rPr lang="en-US" altLang="en-US" sz="1700">
                <a:latin typeface="Verdana" panose="020B0604030504040204" pitchFamily="34" charset="0"/>
              </a:rPr>
              <a:t>Simplifying:</a:t>
            </a:r>
          </a:p>
          <a:p>
            <a:pPr>
              <a:spcBef>
                <a:spcPct val="50000"/>
              </a:spcBef>
            </a:pPr>
            <a:r>
              <a:rPr lang="en-US" altLang="en-US" sz="1700">
                <a:latin typeface="Verdana" panose="020B0604030504040204" pitchFamily="34" charset="0"/>
              </a:rPr>
              <a:t>d</a:t>
            </a:r>
            <a:r>
              <a:rPr lang="en-US" altLang="en-US" sz="1700" baseline="-25000">
                <a:latin typeface="Verdana" panose="020B0604030504040204" pitchFamily="34" charset="0"/>
              </a:rPr>
              <a:t>f</a:t>
            </a:r>
            <a:r>
              <a:rPr lang="en-US" altLang="en-US" sz="1700">
                <a:latin typeface="Verdana" panose="020B0604030504040204" pitchFamily="34" charset="0"/>
              </a:rPr>
              <a:t> = d</a:t>
            </a:r>
            <a:r>
              <a:rPr lang="en-US" altLang="en-US" sz="1700" baseline="-25000">
                <a:latin typeface="Verdana" panose="020B0604030504040204" pitchFamily="34" charset="0"/>
              </a:rPr>
              <a:t>i</a:t>
            </a:r>
            <a:r>
              <a:rPr lang="en-US" altLang="en-US" sz="1700">
                <a:latin typeface="Verdana" panose="020B0604030504040204" pitchFamily="34" charset="0"/>
              </a:rPr>
              <a:t> + v</a:t>
            </a:r>
            <a:r>
              <a:rPr lang="en-US" altLang="en-US" sz="1700" baseline="-25000">
                <a:latin typeface="Verdana" panose="020B0604030504040204" pitchFamily="34" charset="0"/>
              </a:rPr>
              <a:t>i</a:t>
            </a:r>
            <a:r>
              <a:rPr lang="en-US" altLang="en-US" sz="1700">
                <a:latin typeface="Verdana" panose="020B0604030504040204" pitchFamily="34" charset="0"/>
              </a:rPr>
              <a:t>t + ½ at</a:t>
            </a:r>
            <a:r>
              <a:rPr lang="en-US" altLang="en-US" sz="1700" baseline="30000">
                <a:latin typeface="Verdana" panose="020B0604030504040204" pitchFamily="34" charset="0"/>
              </a:rPr>
              <a:t>2</a:t>
            </a:r>
            <a:endParaRPr lang="en-US" altLang="en-US" sz="1700">
              <a:latin typeface="Verdana" panose="020B0604030504040204" pitchFamily="34" charset="0"/>
            </a:endParaRPr>
          </a:p>
        </p:txBody>
      </p:sp>
      <p:grpSp>
        <p:nvGrpSpPr>
          <p:cNvPr id="155726" name="Group 78"/>
          <p:cNvGrpSpPr>
            <a:grpSpLocks/>
          </p:cNvGrpSpPr>
          <p:nvPr/>
        </p:nvGrpSpPr>
        <p:grpSpPr bwMode="auto">
          <a:xfrm>
            <a:off x="4679950" y="4483100"/>
            <a:ext cx="3917950" cy="1587500"/>
            <a:chOff x="2948" y="2824"/>
            <a:chExt cx="2468" cy="1000"/>
          </a:xfrm>
        </p:grpSpPr>
        <p:sp>
          <p:nvSpPr>
            <p:cNvPr id="155719" name="Rectangle 71"/>
            <p:cNvSpPr>
              <a:spLocks noChangeArrowheads="1"/>
            </p:cNvSpPr>
            <p:nvPr/>
          </p:nvSpPr>
          <p:spPr bwMode="auto">
            <a:xfrm>
              <a:off x="2948" y="2824"/>
              <a:ext cx="2468" cy="1000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721" name="Text Box 73"/>
            <p:cNvSpPr txBox="1">
              <a:spLocks noChangeArrowheads="1"/>
            </p:cNvSpPr>
            <p:nvPr/>
          </p:nvSpPr>
          <p:spPr bwMode="auto">
            <a:xfrm>
              <a:off x="3890" y="3184"/>
              <a:ext cx="646" cy="2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Verdana" panose="020B0604030504040204" pitchFamily="34" charset="0"/>
                </a:rPr>
                <a:t>d = v</a:t>
              </a:r>
              <a:r>
                <a:rPr lang="en-US" altLang="en-US" sz="2000" baseline="-25000">
                  <a:latin typeface="Verdana" panose="020B0604030504040204" pitchFamily="34" charset="0"/>
                </a:rPr>
                <a:t>i</a:t>
              </a:r>
              <a:r>
                <a:rPr lang="en-US" altLang="en-US" sz="2000">
                  <a:latin typeface="Verdana" panose="020B0604030504040204" pitchFamily="34" charset="0"/>
                </a:rPr>
                <a:t>t</a:t>
              </a:r>
            </a:p>
          </p:txBody>
        </p:sp>
      </p:grpSp>
      <p:grpSp>
        <p:nvGrpSpPr>
          <p:cNvPr id="155725" name="Group 77"/>
          <p:cNvGrpSpPr>
            <a:grpSpLocks/>
          </p:cNvGrpSpPr>
          <p:nvPr/>
        </p:nvGrpSpPr>
        <p:grpSpPr bwMode="auto">
          <a:xfrm>
            <a:off x="4679950" y="2695575"/>
            <a:ext cx="3911600" cy="1781175"/>
            <a:chOff x="2948" y="1698"/>
            <a:chExt cx="2464" cy="1122"/>
          </a:xfrm>
        </p:grpSpPr>
        <p:sp>
          <p:nvSpPr>
            <p:cNvPr id="155722" name="AutoShape 74"/>
            <p:cNvSpPr>
              <a:spLocks noChangeArrowheads="1"/>
            </p:cNvSpPr>
            <p:nvPr/>
          </p:nvSpPr>
          <p:spPr bwMode="auto">
            <a:xfrm flipH="1">
              <a:off x="2948" y="1698"/>
              <a:ext cx="2464" cy="1122"/>
            </a:xfrm>
            <a:prstGeom prst="rtTriangle">
              <a:avLst/>
            </a:prstGeom>
            <a:solidFill>
              <a:schemeClr val="accent2"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724" name="Text Box 76"/>
            <p:cNvSpPr txBox="1">
              <a:spLocks noChangeArrowheads="1"/>
            </p:cNvSpPr>
            <p:nvPr/>
          </p:nvSpPr>
          <p:spPr bwMode="auto">
            <a:xfrm>
              <a:off x="3905" y="2484"/>
              <a:ext cx="1213" cy="2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Verdana" panose="020B0604030504040204" pitchFamily="34" charset="0"/>
                </a:rPr>
                <a:t>d = ½ (v</a:t>
              </a:r>
              <a:r>
                <a:rPr lang="en-US" altLang="en-US" sz="2000" baseline="-25000">
                  <a:latin typeface="Verdana" panose="020B0604030504040204" pitchFamily="34" charset="0"/>
                </a:rPr>
                <a:t>f</a:t>
              </a:r>
              <a:r>
                <a:rPr lang="en-US" altLang="en-US" sz="2000">
                  <a:latin typeface="Verdana" panose="020B0604030504040204" pitchFamily="34" charset="0"/>
                </a:rPr>
                <a:t>-v</a:t>
              </a:r>
              <a:r>
                <a:rPr lang="en-US" altLang="en-US" sz="2000" baseline="-25000">
                  <a:latin typeface="Verdana" panose="020B0604030504040204" pitchFamily="34" charset="0"/>
                </a:rPr>
                <a:t>i</a:t>
              </a:r>
              <a:r>
                <a:rPr lang="en-US" altLang="en-US" sz="2000">
                  <a:latin typeface="Verdana" panose="020B0604030504040204" pitchFamily="34" charset="0"/>
                </a:rPr>
                <a:t>)t</a:t>
              </a:r>
            </a:p>
          </p:txBody>
        </p:sp>
      </p:grpSp>
      <p:sp>
        <p:nvSpPr>
          <p:cNvPr id="155723" name="Line 75"/>
          <p:cNvSpPr>
            <a:spLocks noChangeShapeType="1"/>
          </p:cNvSpPr>
          <p:nvPr/>
        </p:nvSpPr>
        <p:spPr bwMode="auto">
          <a:xfrm flipH="1">
            <a:off x="4679950" y="2695575"/>
            <a:ext cx="3911600" cy="1781175"/>
          </a:xfrm>
          <a:prstGeom prst="line">
            <a:avLst/>
          </a:prstGeom>
          <a:noFill/>
          <a:ln w="25400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55737" name="Group 89"/>
          <p:cNvGrpSpPr>
            <a:grpSpLocks/>
          </p:cNvGrpSpPr>
          <p:nvPr/>
        </p:nvGrpSpPr>
        <p:grpSpPr bwMode="auto">
          <a:xfrm>
            <a:off x="4702175" y="2147888"/>
            <a:ext cx="712788" cy="522287"/>
            <a:chOff x="2962" y="1353"/>
            <a:chExt cx="449" cy="329"/>
          </a:xfrm>
        </p:grpSpPr>
        <p:sp>
          <p:nvSpPr>
            <p:cNvPr id="155729" name="Text Box 81"/>
            <p:cNvSpPr txBox="1">
              <a:spLocks noChangeArrowheads="1"/>
            </p:cNvSpPr>
            <p:nvPr/>
          </p:nvSpPr>
          <p:spPr bwMode="auto">
            <a:xfrm>
              <a:off x="3188" y="1353"/>
              <a:ext cx="22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>
                  <a:latin typeface="Verdana" panose="020B0604030504040204" pitchFamily="34" charset="0"/>
                </a:rPr>
                <a:t>v</a:t>
              </a:r>
              <a:r>
                <a:rPr lang="en-US" altLang="en-US" sz="1600" baseline="-25000">
                  <a:latin typeface="Verdana" panose="020B0604030504040204" pitchFamily="34" charset="0"/>
                </a:rPr>
                <a:t>f</a:t>
              </a:r>
              <a:endParaRPr lang="en-US" altLang="en-US" sz="1600">
                <a:latin typeface="Verdana" panose="020B0604030504040204" pitchFamily="34" charset="0"/>
              </a:endParaRPr>
            </a:p>
          </p:txBody>
        </p:sp>
        <p:sp>
          <p:nvSpPr>
            <p:cNvPr id="155730" name="Line 82"/>
            <p:cNvSpPr>
              <a:spLocks noChangeShapeType="1"/>
            </p:cNvSpPr>
            <p:nvPr/>
          </p:nvSpPr>
          <p:spPr bwMode="auto">
            <a:xfrm flipH="1">
              <a:off x="2962" y="1499"/>
              <a:ext cx="275" cy="1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55736" name="Group 88"/>
          <p:cNvGrpSpPr>
            <a:grpSpLocks/>
          </p:cNvGrpSpPr>
          <p:nvPr/>
        </p:nvGrpSpPr>
        <p:grpSpPr bwMode="auto">
          <a:xfrm>
            <a:off x="4681538" y="4535488"/>
            <a:ext cx="865187" cy="523875"/>
            <a:chOff x="2949" y="2857"/>
            <a:chExt cx="545" cy="330"/>
          </a:xfrm>
        </p:grpSpPr>
        <p:sp>
          <p:nvSpPr>
            <p:cNvPr id="155731" name="Text Box 83"/>
            <p:cNvSpPr txBox="1">
              <a:spLocks noChangeArrowheads="1"/>
            </p:cNvSpPr>
            <p:nvPr/>
          </p:nvSpPr>
          <p:spPr bwMode="auto">
            <a:xfrm>
              <a:off x="3249" y="2975"/>
              <a:ext cx="24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600">
                  <a:latin typeface="Verdana" panose="020B0604030504040204" pitchFamily="34" charset="0"/>
                </a:rPr>
                <a:t>v</a:t>
              </a:r>
              <a:r>
                <a:rPr lang="en-US" altLang="en-US" sz="1600" baseline="-25000">
                  <a:latin typeface="Verdana" panose="020B0604030504040204" pitchFamily="34" charset="0"/>
                </a:rPr>
                <a:t>i</a:t>
              </a:r>
              <a:endParaRPr lang="en-US" altLang="en-US" sz="1600">
                <a:latin typeface="Verdana" panose="020B0604030504040204" pitchFamily="34" charset="0"/>
              </a:endParaRPr>
            </a:p>
          </p:txBody>
        </p:sp>
        <p:sp>
          <p:nvSpPr>
            <p:cNvPr id="155732" name="Line 84"/>
            <p:cNvSpPr>
              <a:spLocks noChangeShapeType="1"/>
            </p:cNvSpPr>
            <p:nvPr/>
          </p:nvSpPr>
          <p:spPr bwMode="auto">
            <a:xfrm flipH="1" flipV="1">
              <a:off x="2949" y="2857"/>
              <a:ext cx="321" cy="1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55735" name="Group 87"/>
          <p:cNvGrpSpPr>
            <a:grpSpLocks/>
          </p:cNvGrpSpPr>
          <p:nvPr/>
        </p:nvGrpSpPr>
        <p:grpSpPr bwMode="auto">
          <a:xfrm>
            <a:off x="7913688" y="6116638"/>
            <a:ext cx="641350" cy="482600"/>
            <a:chOff x="4985" y="3853"/>
            <a:chExt cx="404" cy="304"/>
          </a:xfrm>
        </p:grpSpPr>
        <p:sp>
          <p:nvSpPr>
            <p:cNvPr id="155733" name="Text Box 85"/>
            <p:cNvSpPr txBox="1">
              <a:spLocks noChangeArrowheads="1"/>
            </p:cNvSpPr>
            <p:nvPr/>
          </p:nvSpPr>
          <p:spPr bwMode="auto">
            <a:xfrm>
              <a:off x="4985" y="3945"/>
              <a:ext cx="16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>
                  <a:latin typeface="Verdana" panose="020B0604030504040204" pitchFamily="34" charset="0"/>
                </a:rPr>
                <a:t>t</a:t>
              </a:r>
            </a:p>
          </p:txBody>
        </p:sp>
        <p:sp>
          <p:nvSpPr>
            <p:cNvPr id="155734" name="Line 86"/>
            <p:cNvSpPr>
              <a:spLocks noChangeShapeType="1"/>
            </p:cNvSpPr>
            <p:nvPr/>
          </p:nvSpPr>
          <p:spPr bwMode="auto">
            <a:xfrm flipV="1">
              <a:off x="5134" y="3853"/>
              <a:ext cx="255" cy="1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5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5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5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5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55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5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7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900" dirty="0"/>
              <a:t>What is the significance of the slope of the velocity/speed vs. time curve?</a:t>
            </a:r>
          </a:p>
        </p:txBody>
      </p:sp>
      <p:sp>
        <p:nvSpPr>
          <p:cNvPr id="180227" name="Rectangle 3"/>
          <p:cNvSpPr>
            <a:spLocks noChangeArrowheads="1"/>
          </p:cNvSpPr>
          <p:nvPr/>
        </p:nvSpPr>
        <p:spPr bwMode="auto">
          <a:xfrm>
            <a:off x="912813" y="1905000"/>
            <a:ext cx="8110537" cy="318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n"/>
            </a:pPr>
            <a:r>
              <a:rPr lang="en-US" altLang="en-US" sz="2000" dirty="0">
                <a:latin typeface="Verdana" panose="020B0604030504040204" pitchFamily="34" charset="0"/>
              </a:rPr>
              <a:t>Since velocity is on the y-axis and time is on the x-axis, it follows that the slope of the line would be: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lvl="3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lvl="3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lvl="3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n"/>
            </a:pPr>
            <a:r>
              <a:rPr lang="en-US" altLang="en-US" sz="2000" dirty="0">
                <a:latin typeface="Verdana" panose="020B0604030504040204" pitchFamily="34" charset="0"/>
              </a:rPr>
              <a:t>Therefore, slope must equal acceleration.</a:t>
            </a:r>
          </a:p>
        </p:txBody>
      </p:sp>
      <p:grpSp>
        <p:nvGrpSpPr>
          <p:cNvPr id="180269" name="Group 45"/>
          <p:cNvGrpSpPr>
            <a:grpSpLocks/>
          </p:cNvGrpSpPr>
          <p:nvPr/>
        </p:nvGrpSpPr>
        <p:grpSpPr bwMode="auto">
          <a:xfrm>
            <a:off x="3578225" y="4614863"/>
            <a:ext cx="2222500" cy="1944687"/>
            <a:chOff x="645" y="2441"/>
            <a:chExt cx="1400" cy="1225"/>
          </a:xfrm>
        </p:grpSpPr>
        <p:sp>
          <p:nvSpPr>
            <p:cNvPr id="180231" name="Rectangle 7"/>
            <p:cNvSpPr>
              <a:spLocks noChangeArrowheads="1"/>
            </p:cNvSpPr>
            <p:nvPr/>
          </p:nvSpPr>
          <p:spPr bwMode="auto">
            <a:xfrm>
              <a:off x="645" y="2441"/>
              <a:ext cx="1400" cy="122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233" name="Text Box 9"/>
            <p:cNvSpPr txBox="1">
              <a:spLocks noChangeArrowheads="1"/>
            </p:cNvSpPr>
            <p:nvPr/>
          </p:nvSpPr>
          <p:spPr bwMode="auto">
            <a:xfrm>
              <a:off x="1211" y="3419"/>
              <a:ext cx="472" cy="24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en-US" altLang="en-US" sz="1400"/>
                <a:t>Time</a:t>
              </a:r>
            </a:p>
          </p:txBody>
        </p:sp>
        <p:sp>
          <p:nvSpPr>
            <p:cNvPr id="180234" name="Line 10"/>
            <p:cNvSpPr>
              <a:spLocks noChangeShapeType="1"/>
            </p:cNvSpPr>
            <p:nvPr/>
          </p:nvSpPr>
          <p:spPr bwMode="auto">
            <a:xfrm>
              <a:off x="892" y="2523"/>
              <a:ext cx="4" cy="8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235" name="Line 11"/>
            <p:cNvSpPr>
              <a:spLocks noChangeShapeType="1"/>
            </p:cNvSpPr>
            <p:nvPr/>
          </p:nvSpPr>
          <p:spPr bwMode="auto">
            <a:xfrm>
              <a:off x="896" y="3408"/>
              <a:ext cx="9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236" name="Line 12"/>
            <p:cNvSpPr>
              <a:spLocks noChangeShapeType="1"/>
            </p:cNvSpPr>
            <p:nvPr/>
          </p:nvSpPr>
          <p:spPr bwMode="auto">
            <a:xfrm flipV="1">
              <a:off x="896" y="2859"/>
              <a:ext cx="907" cy="5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240" name="WordArt 16"/>
            <p:cNvSpPr>
              <a:spLocks noChangeArrowheads="1" noChangeShapeType="1" noTextEdit="1"/>
            </p:cNvSpPr>
            <p:nvPr/>
          </p:nvSpPr>
          <p:spPr bwMode="auto">
            <a:xfrm rot="-5400000">
              <a:off x="466" y="2919"/>
              <a:ext cx="613" cy="15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1400" kern="10" dirty="0"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a:rPr>
                <a:t>Velocity</a:t>
              </a:r>
            </a:p>
          </p:txBody>
        </p:sp>
      </p:grpSp>
      <p:graphicFrame>
        <p:nvGraphicFramePr>
          <p:cNvPr id="180270" name="Object 46"/>
          <p:cNvGraphicFramePr>
            <a:graphicFrameLocks noGrp="1" noChangeAspect="1"/>
          </p:cNvGraphicFramePr>
          <p:nvPr>
            <p:ph idx="1"/>
          </p:nvPr>
        </p:nvGraphicFramePr>
        <p:xfrm>
          <a:off x="2800350" y="2776538"/>
          <a:ext cx="2952750" cy="1077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3" imgW="1079280" imgH="393480" progId="Equation.3">
                  <p:embed/>
                </p:oleObj>
              </mc:Choice>
              <mc:Fallback>
                <p:oleObj name="Equation" r:id="rId3" imgW="1079280" imgH="393480" progId="Equation.3">
                  <p:embed/>
                  <p:pic>
                    <p:nvPicPr>
                      <p:cNvPr id="18027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0350" y="2776538"/>
                        <a:ext cx="2952750" cy="1077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C0D29358-04A5-411A-BDA5-CE7E6647EF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53463" y="4855390"/>
            <a:ext cx="1627462" cy="1064883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0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0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0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0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80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7" grpId="0" uiExpand="1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900" dirty="0"/>
              <a:t>What information does the slope of the velocity vs. time curve provide?</a:t>
            </a:r>
          </a:p>
        </p:txBody>
      </p:sp>
      <p:sp>
        <p:nvSpPr>
          <p:cNvPr id="153612" name="Rectangle 1036"/>
          <p:cNvSpPr>
            <a:spLocks noChangeArrowheads="1"/>
          </p:cNvSpPr>
          <p:nvPr/>
        </p:nvSpPr>
        <p:spPr bwMode="auto">
          <a:xfrm>
            <a:off x="912813" y="1905000"/>
            <a:ext cx="8110537" cy="215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AutoNum type="alphaUcPeriod"/>
            </a:pPr>
            <a:r>
              <a:rPr lang="en-US" altLang="en-US" sz="2000" dirty="0">
                <a:latin typeface="Verdana" panose="020B0604030504040204" pitchFamily="34" charset="0"/>
              </a:rPr>
              <a:t>Positively sloped curve = increasing velocity (</a:t>
            </a:r>
            <a:r>
              <a:rPr lang="en-US" alt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Speeding up</a:t>
            </a:r>
            <a:r>
              <a:rPr lang="en-US" altLang="en-US" sz="2000" dirty="0">
                <a:latin typeface="Verdana" panose="020B0604030504040204" pitchFamily="34" charset="0"/>
              </a:rPr>
              <a:t>).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AutoNum type="alphaUcPeriod"/>
            </a:pPr>
            <a:r>
              <a:rPr lang="en-US" altLang="en-US" sz="2000" dirty="0">
                <a:latin typeface="Verdana" panose="020B0604030504040204" pitchFamily="34" charset="0"/>
              </a:rPr>
              <a:t>Negatively sloped curve = decreasing velocity (</a:t>
            </a:r>
            <a:r>
              <a:rPr lang="en-US" alt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Slowing down</a:t>
            </a:r>
            <a:r>
              <a:rPr lang="en-US" altLang="en-US" sz="2000" dirty="0">
                <a:latin typeface="Verdana" panose="020B0604030504040204" pitchFamily="34" charset="0"/>
              </a:rPr>
              <a:t>).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AutoNum type="alphaUcPeriod"/>
            </a:pPr>
            <a:r>
              <a:rPr lang="en-US" altLang="en-US" sz="2000" dirty="0">
                <a:latin typeface="Verdana" panose="020B0604030504040204" pitchFamily="34" charset="0"/>
              </a:rPr>
              <a:t>Horizontally sloped curve = </a:t>
            </a:r>
            <a:r>
              <a:rPr lang="en-US" alt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constant velocity</a:t>
            </a:r>
            <a:r>
              <a:rPr lang="en-US" altLang="en-US" sz="2000" dirty="0">
                <a:latin typeface="Verdana" panose="020B0604030504040204" pitchFamily="34" charset="0"/>
              </a:rPr>
              <a:t>.</a:t>
            </a:r>
          </a:p>
        </p:txBody>
      </p:sp>
      <p:grpSp>
        <p:nvGrpSpPr>
          <p:cNvPr id="153661" name="Group 1085"/>
          <p:cNvGrpSpPr>
            <a:grpSpLocks/>
          </p:cNvGrpSpPr>
          <p:nvPr/>
        </p:nvGrpSpPr>
        <p:grpSpPr bwMode="auto">
          <a:xfrm>
            <a:off x="1006475" y="3875088"/>
            <a:ext cx="2286000" cy="2870200"/>
            <a:chOff x="634" y="2441"/>
            <a:chExt cx="1440" cy="1808"/>
          </a:xfrm>
        </p:grpSpPr>
        <p:grpSp>
          <p:nvGrpSpPr>
            <p:cNvPr id="153655" name="Group 1079"/>
            <p:cNvGrpSpPr>
              <a:grpSpLocks/>
            </p:cNvGrpSpPr>
            <p:nvPr/>
          </p:nvGrpSpPr>
          <p:grpSpPr bwMode="auto">
            <a:xfrm>
              <a:off x="634" y="2441"/>
              <a:ext cx="1440" cy="1808"/>
              <a:chOff x="634" y="2441"/>
              <a:chExt cx="1440" cy="1808"/>
            </a:xfrm>
          </p:grpSpPr>
          <p:grpSp>
            <p:nvGrpSpPr>
              <p:cNvPr id="153635" name="Group 1059"/>
              <p:cNvGrpSpPr>
                <a:grpSpLocks/>
              </p:cNvGrpSpPr>
              <p:nvPr/>
            </p:nvGrpSpPr>
            <p:grpSpPr bwMode="auto">
              <a:xfrm>
                <a:off x="634" y="2441"/>
                <a:ext cx="1440" cy="1481"/>
                <a:chOff x="948" y="2560"/>
                <a:chExt cx="1440" cy="1481"/>
              </a:xfrm>
            </p:grpSpPr>
            <p:sp>
              <p:nvSpPr>
                <p:cNvPr id="153630" name="Rectangle 1054"/>
                <p:cNvSpPr>
                  <a:spLocks noChangeArrowheads="1"/>
                </p:cNvSpPr>
                <p:nvPr/>
              </p:nvSpPr>
              <p:spPr bwMode="auto">
                <a:xfrm>
                  <a:off x="959" y="2560"/>
                  <a:ext cx="1400" cy="1481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53634" name="Group 1058"/>
                <p:cNvGrpSpPr>
                  <a:grpSpLocks/>
                </p:cNvGrpSpPr>
                <p:nvPr/>
              </p:nvGrpSpPr>
              <p:grpSpPr bwMode="auto">
                <a:xfrm>
                  <a:off x="948" y="2642"/>
                  <a:ext cx="1440" cy="1391"/>
                  <a:chOff x="948" y="2642"/>
                  <a:chExt cx="1440" cy="1391"/>
                </a:xfrm>
              </p:grpSpPr>
              <p:sp>
                <p:nvSpPr>
                  <p:cNvPr id="153605" name="Text Box 10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25" y="3538"/>
                    <a:ext cx="472" cy="241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r>
                      <a:rPr lang="en-US" altLang="en-US" sz="1400"/>
                      <a:t>Time</a:t>
                    </a:r>
                  </a:p>
                </p:txBody>
              </p:sp>
              <p:sp>
                <p:nvSpPr>
                  <p:cNvPr id="153607" name="Line 1031"/>
                  <p:cNvSpPr>
                    <a:spLocks noChangeShapeType="1"/>
                  </p:cNvSpPr>
                  <p:nvPr/>
                </p:nvSpPr>
                <p:spPr bwMode="auto">
                  <a:xfrm>
                    <a:off x="1206" y="2642"/>
                    <a:ext cx="4" cy="88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608" name="Line 1032"/>
                  <p:cNvSpPr>
                    <a:spLocks noChangeShapeType="1"/>
                  </p:cNvSpPr>
                  <p:nvPr/>
                </p:nvSpPr>
                <p:spPr bwMode="auto">
                  <a:xfrm>
                    <a:off x="1210" y="3527"/>
                    <a:ext cx="94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609" name="Line 10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10" y="2978"/>
                    <a:ext cx="907" cy="5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610" name="WordArt 1034"/>
                  <p:cNvSpPr>
                    <a:spLocks noChangeAspect="1" noChangeArrowheads="1" noChangeShapeType="1" noTextEdit="1"/>
                  </p:cNvSpPr>
                  <p:nvPr/>
                </p:nvSpPr>
                <p:spPr bwMode="auto">
                  <a:xfrm rot="-5400000">
                    <a:off x="903" y="2993"/>
                    <a:ext cx="419" cy="129"/>
                  </a:xfrm>
                  <a:prstGeom prst="rect">
                    <a:avLst/>
                  </a:prstGeom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/>
                      </a14:hiddenEffects>
                    </a:ext>
                  </a:extLst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ctr"/>
                    <a:r>
                      <a:rPr lang="en-US" sz="1000" kern="10">
                        <a:solidFill>
                          <a:schemeClr val="accent2"/>
                        </a:solidFill>
                      </a:rPr>
                      <a:t>Velocity</a:t>
                    </a:r>
                  </a:p>
                </p:txBody>
              </p:sp>
              <p:sp>
                <p:nvSpPr>
                  <p:cNvPr id="153611" name="Text Box 103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48" y="3821"/>
                    <a:ext cx="1440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2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en-US" sz="1600" dirty="0">
                        <a:latin typeface="Verdana" panose="020B0604030504040204" pitchFamily="34" charset="0"/>
                      </a:rPr>
                      <a:t>Positive Acceleration</a:t>
                    </a:r>
                  </a:p>
                </p:txBody>
              </p:sp>
            </p:grpSp>
          </p:grpSp>
          <p:sp>
            <p:nvSpPr>
              <p:cNvPr id="153652" name="Text Box 1076"/>
              <p:cNvSpPr txBox="1">
                <a:spLocks noChangeArrowheads="1"/>
              </p:cNvSpPr>
              <p:nvPr/>
            </p:nvSpPr>
            <p:spPr bwMode="auto">
              <a:xfrm>
                <a:off x="1185" y="3999"/>
                <a:ext cx="22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>
                    <a:latin typeface="Verdana" panose="020B0604030504040204" pitchFamily="34" charset="0"/>
                  </a:rPr>
                  <a:t>A</a:t>
                </a:r>
              </a:p>
            </p:txBody>
          </p:sp>
        </p:grpSp>
        <p:sp>
          <p:nvSpPr>
            <p:cNvPr id="153658" name="WordArt 1082"/>
            <p:cNvSpPr>
              <a:spLocks noChangeArrowheads="1" noChangeShapeType="1" noTextEdit="1"/>
            </p:cNvSpPr>
            <p:nvPr/>
          </p:nvSpPr>
          <p:spPr bwMode="auto">
            <a:xfrm rot="-5400000">
              <a:off x="466" y="2919"/>
              <a:ext cx="613" cy="15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1400" kern="10"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a:rPr>
                <a:t>Velocity</a:t>
              </a:r>
            </a:p>
          </p:txBody>
        </p:sp>
      </p:grpSp>
      <p:grpSp>
        <p:nvGrpSpPr>
          <p:cNvPr id="153663" name="Group 1087"/>
          <p:cNvGrpSpPr>
            <a:grpSpLocks/>
          </p:cNvGrpSpPr>
          <p:nvPr/>
        </p:nvGrpSpPr>
        <p:grpSpPr bwMode="auto">
          <a:xfrm>
            <a:off x="6537325" y="3875088"/>
            <a:ext cx="2222500" cy="2897187"/>
            <a:chOff x="4118" y="2441"/>
            <a:chExt cx="1400" cy="1825"/>
          </a:xfrm>
        </p:grpSpPr>
        <p:grpSp>
          <p:nvGrpSpPr>
            <p:cNvPr id="153657" name="Group 1081"/>
            <p:cNvGrpSpPr>
              <a:grpSpLocks/>
            </p:cNvGrpSpPr>
            <p:nvPr/>
          </p:nvGrpSpPr>
          <p:grpSpPr bwMode="auto">
            <a:xfrm>
              <a:off x="4118" y="2441"/>
              <a:ext cx="1400" cy="1825"/>
              <a:chOff x="4118" y="2441"/>
              <a:chExt cx="1400" cy="1825"/>
            </a:xfrm>
          </p:grpSpPr>
          <p:grpSp>
            <p:nvGrpSpPr>
              <p:cNvPr id="153651" name="Group 1075"/>
              <p:cNvGrpSpPr>
                <a:grpSpLocks/>
              </p:cNvGrpSpPr>
              <p:nvPr/>
            </p:nvGrpSpPr>
            <p:grpSpPr bwMode="auto">
              <a:xfrm>
                <a:off x="4118" y="2441"/>
                <a:ext cx="1400" cy="1481"/>
                <a:chOff x="4118" y="2441"/>
                <a:chExt cx="1400" cy="1481"/>
              </a:xfrm>
            </p:grpSpPr>
            <p:sp>
              <p:nvSpPr>
                <p:cNvPr id="153640" name="Rectangle 1064"/>
                <p:cNvSpPr>
                  <a:spLocks noChangeArrowheads="1"/>
                </p:cNvSpPr>
                <p:nvPr/>
              </p:nvSpPr>
              <p:spPr bwMode="auto">
                <a:xfrm>
                  <a:off x="4118" y="2441"/>
                  <a:ext cx="1400" cy="1481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53650" name="Group 1074"/>
                <p:cNvGrpSpPr>
                  <a:grpSpLocks/>
                </p:cNvGrpSpPr>
                <p:nvPr/>
              </p:nvGrpSpPr>
              <p:grpSpPr bwMode="auto">
                <a:xfrm>
                  <a:off x="4178" y="2509"/>
                  <a:ext cx="1297" cy="1398"/>
                  <a:chOff x="4178" y="2509"/>
                  <a:chExt cx="1297" cy="1398"/>
                </a:xfrm>
              </p:grpSpPr>
              <p:grpSp>
                <p:nvGrpSpPr>
                  <p:cNvPr id="153649" name="Group 1073"/>
                  <p:cNvGrpSpPr>
                    <a:grpSpLocks/>
                  </p:cNvGrpSpPr>
                  <p:nvPr/>
                </p:nvGrpSpPr>
                <p:grpSpPr bwMode="auto">
                  <a:xfrm>
                    <a:off x="4178" y="2509"/>
                    <a:ext cx="1129" cy="1147"/>
                    <a:chOff x="4178" y="2509"/>
                    <a:chExt cx="1129" cy="1147"/>
                  </a:xfrm>
                </p:grpSpPr>
                <p:sp>
                  <p:nvSpPr>
                    <p:cNvPr id="153643" name="Line 10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17" y="2926"/>
                      <a:ext cx="861" cy="3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644" name="Text Box 106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665" y="3415"/>
                      <a:ext cx="482" cy="241"/>
                    </a:xfrm>
                    <a:prstGeom prst="rect">
                      <a:avLst/>
                    </a:pr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eaLnBrk="0" hangingPunct="0"/>
                      <a:r>
                        <a:rPr lang="en-US" altLang="en-US" sz="1400"/>
                        <a:t>Time</a:t>
                      </a:r>
                    </a:p>
                  </p:txBody>
                </p:sp>
                <p:sp>
                  <p:nvSpPr>
                    <p:cNvPr id="153645" name="Line 106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40" y="2509"/>
                      <a:ext cx="4" cy="89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646" name="Line 10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44" y="3403"/>
                      <a:ext cx="963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647" name="WordArt 1071"/>
                    <p:cNvSpPr>
                      <a:spLocks noChangeAspect="1" noChangeArrowheads="1" noChangeShapeType="1" noTextEdit="1"/>
                    </p:cNvSpPr>
                    <p:nvPr/>
                  </p:nvSpPr>
                  <p:spPr bwMode="auto">
                    <a:xfrm rot="-5400000">
                      <a:off x="4034" y="2867"/>
                      <a:ext cx="420" cy="132"/>
                    </a:xfrm>
                    <a:prstGeom prst="rect">
                      <a:avLst/>
                    </a:prstGeom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/>
                        </a14:hiddenEffects>
                      </a:ext>
                    </a:extLst>
                  </p:spPr>
                  <p:txBody>
                    <a:bodyPr wrap="none" fromWordArt="1">
                      <a:prstTxWarp prst="textPlain">
                        <a:avLst>
                          <a:gd name="adj" fmla="val 50000"/>
                        </a:avLst>
                      </a:prstTxWarp>
                    </a:bodyPr>
                    <a:lstStyle/>
                    <a:p>
                      <a:pPr algn="ctr"/>
                      <a:r>
                        <a:rPr lang="en-US" sz="1000" kern="10">
                          <a:solidFill>
                            <a:schemeClr val="accent2"/>
                          </a:solidFill>
                        </a:rPr>
                        <a:t>Velocity</a:t>
                      </a:r>
                    </a:p>
                  </p:txBody>
                </p:sp>
              </p:grpSp>
              <p:sp>
                <p:nvSpPr>
                  <p:cNvPr id="153648" name="Text Box 107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32" y="3695"/>
                    <a:ext cx="1243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2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en-US" sz="1600">
                        <a:latin typeface="Verdana" panose="020B0604030504040204" pitchFamily="34" charset="0"/>
                      </a:rPr>
                      <a:t>Zero Acceleration</a:t>
                    </a:r>
                  </a:p>
                </p:txBody>
              </p:sp>
            </p:grpSp>
          </p:grpSp>
          <p:sp>
            <p:nvSpPr>
              <p:cNvPr id="153653" name="Text Box 1077"/>
              <p:cNvSpPr txBox="1">
                <a:spLocks noChangeArrowheads="1"/>
              </p:cNvSpPr>
              <p:nvPr/>
            </p:nvSpPr>
            <p:spPr bwMode="auto">
              <a:xfrm>
                <a:off x="4701" y="4016"/>
                <a:ext cx="22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>
                    <a:latin typeface="Verdana" panose="020B0604030504040204" pitchFamily="34" charset="0"/>
                  </a:rPr>
                  <a:t>C</a:t>
                </a:r>
              </a:p>
            </p:txBody>
          </p:sp>
        </p:grpSp>
        <p:sp>
          <p:nvSpPr>
            <p:cNvPr id="153659" name="WordArt 1083"/>
            <p:cNvSpPr>
              <a:spLocks noChangeArrowheads="1" noChangeShapeType="1" noTextEdit="1"/>
            </p:cNvSpPr>
            <p:nvPr/>
          </p:nvSpPr>
          <p:spPr bwMode="auto">
            <a:xfrm rot="-5400000">
              <a:off x="3927" y="2905"/>
              <a:ext cx="613" cy="15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1400" kern="10"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a:rPr>
                <a:t>Velocity</a:t>
              </a:r>
            </a:p>
          </p:txBody>
        </p:sp>
      </p:grpSp>
      <p:grpSp>
        <p:nvGrpSpPr>
          <p:cNvPr id="153662" name="Group 1086"/>
          <p:cNvGrpSpPr>
            <a:grpSpLocks/>
          </p:cNvGrpSpPr>
          <p:nvPr/>
        </p:nvGrpSpPr>
        <p:grpSpPr bwMode="auto">
          <a:xfrm>
            <a:off x="3730625" y="3881438"/>
            <a:ext cx="2400300" cy="2876550"/>
            <a:chOff x="2350" y="2445"/>
            <a:chExt cx="1512" cy="1812"/>
          </a:xfrm>
        </p:grpSpPr>
        <p:grpSp>
          <p:nvGrpSpPr>
            <p:cNvPr id="153656" name="Group 1080"/>
            <p:cNvGrpSpPr>
              <a:grpSpLocks/>
            </p:cNvGrpSpPr>
            <p:nvPr/>
          </p:nvGrpSpPr>
          <p:grpSpPr bwMode="auto">
            <a:xfrm>
              <a:off x="2350" y="2445"/>
              <a:ext cx="1512" cy="1812"/>
              <a:chOff x="2350" y="2445"/>
              <a:chExt cx="1512" cy="1812"/>
            </a:xfrm>
          </p:grpSpPr>
          <p:grpSp>
            <p:nvGrpSpPr>
              <p:cNvPr id="153638" name="Group 1062"/>
              <p:cNvGrpSpPr>
                <a:grpSpLocks/>
              </p:cNvGrpSpPr>
              <p:nvPr/>
            </p:nvGrpSpPr>
            <p:grpSpPr bwMode="auto">
              <a:xfrm>
                <a:off x="2350" y="2445"/>
                <a:ext cx="1512" cy="1481"/>
                <a:chOff x="3009" y="2564"/>
                <a:chExt cx="1512" cy="1481"/>
              </a:xfrm>
            </p:grpSpPr>
            <p:sp>
              <p:nvSpPr>
                <p:cNvPr id="153631" name="Rectangle 1055"/>
                <p:cNvSpPr>
                  <a:spLocks noChangeArrowheads="1"/>
                </p:cNvSpPr>
                <p:nvPr/>
              </p:nvSpPr>
              <p:spPr bwMode="auto">
                <a:xfrm>
                  <a:off x="3048" y="2564"/>
                  <a:ext cx="1400" cy="1481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53637" name="Group 1061"/>
                <p:cNvGrpSpPr>
                  <a:grpSpLocks/>
                </p:cNvGrpSpPr>
                <p:nvPr/>
              </p:nvGrpSpPr>
              <p:grpSpPr bwMode="auto">
                <a:xfrm>
                  <a:off x="3009" y="2632"/>
                  <a:ext cx="1512" cy="1398"/>
                  <a:chOff x="3009" y="2632"/>
                  <a:chExt cx="1512" cy="1398"/>
                </a:xfrm>
              </p:grpSpPr>
              <p:grpSp>
                <p:nvGrpSpPr>
                  <p:cNvPr id="153636" name="Group 1060"/>
                  <p:cNvGrpSpPr>
                    <a:grpSpLocks/>
                  </p:cNvGrpSpPr>
                  <p:nvPr/>
                </p:nvGrpSpPr>
                <p:grpSpPr bwMode="auto">
                  <a:xfrm>
                    <a:off x="3108" y="2632"/>
                    <a:ext cx="1129" cy="1147"/>
                    <a:chOff x="3108" y="2632"/>
                    <a:chExt cx="1129" cy="1147"/>
                  </a:xfrm>
                </p:grpSpPr>
                <p:sp>
                  <p:nvSpPr>
                    <p:cNvPr id="153614" name="Line 10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92" y="2701"/>
                      <a:ext cx="733" cy="65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617" name="Text Box 104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595" y="3538"/>
                      <a:ext cx="482" cy="241"/>
                    </a:xfrm>
                    <a:prstGeom prst="rect">
                      <a:avLst/>
                    </a:pr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eaLnBrk="0" hangingPunct="0"/>
                      <a:r>
                        <a:rPr lang="en-US" altLang="en-US" sz="1400"/>
                        <a:t>Time</a:t>
                      </a:r>
                    </a:p>
                  </p:txBody>
                </p:sp>
                <p:sp>
                  <p:nvSpPr>
                    <p:cNvPr id="153618" name="Line 10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70" y="2632"/>
                      <a:ext cx="4" cy="89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619" name="Line 10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74" y="3526"/>
                      <a:ext cx="963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620" name="WordArt 1044"/>
                    <p:cNvSpPr>
                      <a:spLocks noChangeAspect="1" noChangeArrowheads="1" noChangeShapeType="1" noTextEdit="1"/>
                    </p:cNvSpPr>
                    <p:nvPr/>
                  </p:nvSpPr>
                  <p:spPr bwMode="auto">
                    <a:xfrm rot="-5400000">
                      <a:off x="2964" y="2990"/>
                      <a:ext cx="420" cy="132"/>
                    </a:xfrm>
                    <a:prstGeom prst="rect">
                      <a:avLst/>
                    </a:prstGeom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/>
                        </a14:hiddenEffects>
                      </a:ext>
                    </a:extLst>
                  </p:spPr>
                  <p:txBody>
                    <a:bodyPr wrap="none" fromWordArt="1">
                      <a:prstTxWarp prst="textPlain">
                        <a:avLst>
                          <a:gd name="adj" fmla="val 50000"/>
                        </a:avLst>
                      </a:prstTxWarp>
                    </a:bodyPr>
                    <a:lstStyle/>
                    <a:p>
                      <a:pPr algn="ctr"/>
                      <a:r>
                        <a:rPr lang="en-US" sz="1000" kern="10">
                          <a:solidFill>
                            <a:schemeClr val="accent2"/>
                          </a:solidFill>
                        </a:rPr>
                        <a:t>Velocity</a:t>
                      </a:r>
                    </a:p>
                  </p:txBody>
                </p:sp>
              </p:grpSp>
              <p:sp>
                <p:nvSpPr>
                  <p:cNvPr id="153626" name="Text Box 105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09" y="3818"/>
                    <a:ext cx="1512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2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en-US" sz="1600">
                        <a:latin typeface="Verdana" panose="020B0604030504040204" pitchFamily="34" charset="0"/>
                      </a:rPr>
                      <a:t>Negative Acceleration</a:t>
                    </a:r>
                  </a:p>
                </p:txBody>
              </p:sp>
            </p:grpSp>
          </p:grpSp>
          <p:sp>
            <p:nvSpPr>
              <p:cNvPr id="153654" name="Text Box 1078"/>
              <p:cNvSpPr txBox="1">
                <a:spLocks noChangeArrowheads="1"/>
              </p:cNvSpPr>
              <p:nvPr/>
            </p:nvSpPr>
            <p:spPr bwMode="auto">
              <a:xfrm>
                <a:off x="2991" y="4007"/>
                <a:ext cx="22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>
                    <a:latin typeface="Verdana" panose="020B0604030504040204" pitchFamily="34" charset="0"/>
                  </a:rPr>
                  <a:t>B</a:t>
                </a:r>
              </a:p>
            </p:txBody>
          </p:sp>
        </p:grpSp>
        <p:sp>
          <p:nvSpPr>
            <p:cNvPr id="153660" name="WordArt 1084"/>
            <p:cNvSpPr>
              <a:spLocks noChangeArrowheads="1" noChangeShapeType="1" noTextEdit="1"/>
            </p:cNvSpPr>
            <p:nvPr/>
          </p:nvSpPr>
          <p:spPr bwMode="auto">
            <a:xfrm rot="-5400000">
              <a:off x="2194" y="2910"/>
              <a:ext cx="613" cy="15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1400" kern="10"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a:rPr>
                <a:t>Velocity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53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3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53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3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3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3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53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2" grpId="0" uiExpand="1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Acceleration determined from the slope of the curve.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693" name="Rectangle 117"/>
              <p:cNvSpPr>
                <a:spLocks noChangeArrowheads="1"/>
              </p:cNvSpPr>
              <p:nvPr/>
            </p:nvSpPr>
            <p:spPr bwMode="auto">
              <a:xfrm>
                <a:off x="1286266" y="5586473"/>
                <a:ext cx="1943101" cy="4333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342900" indent="-3429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𝑎</m:t>
                      </m:r>
                      <m:r>
                        <a:rPr lang="en-US" altLang="en-US" sz="200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= 5.09 </m:t>
                      </m:r>
                      <m:r>
                        <a:rPr lang="en-US" altLang="en-US" sz="2000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𝑚</m:t>
                      </m:r>
                      <m:r>
                        <a:rPr lang="en-US" altLang="en-US" sz="2000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/</m:t>
                      </m:r>
                      <m:r>
                        <a:rPr lang="en-US" altLang="en-US" sz="2000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𝑠</m:t>
                      </m:r>
                      <m:r>
                        <a:rPr lang="en-US" altLang="en-US" sz="2000" i="1" baseline="30000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2</m:t>
                      </m:r>
                    </m:oMath>
                  </m:oMathPara>
                </a14:m>
                <a:endParaRPr lang="en-US" altLang="en-US" sz="2000" dirty="0">
                  <a:latin typeface="Verdana" panose="020B0604030504040204" pitchFamily="34" charset="0"/>
                  <a:sym typeface="Symbol" panose="05050102010706020507" pitchFamily="18" charset="2"/>
                </a:endParaRPr>
              </a:p>
              <a:p>
                <a:pPr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None/>
                </a:pPr>
                <a:endParaRPr lang="en-US" altLang="en-US" sz="2000" dirty="0">
                  <a:latin typeface="Verdana" panose="020B0604030504040204" pitchFamily="34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52693" name="Rectangle 1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86266" y="5586473"/>
                <a:ext cx="1943101" cy="433388"/>
              </a:xfrm>
              <a:prstGeom prst="rect">
                <a:avLst/>
              </a:prstGeom>
              <a:blipFill>
                <a:blip r:embed="rId2"/>
                <a:stretch>
                  <a:fillRect b="-694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696" name="Text Box 120"/>
              <p:cNvSpPr txBox="1">
                <a:spLocks noChangeArrowheads="1"/>
              </p:cNvSpPr>
              <p:nvPr/>
            </p:nvSpPr>
            <p:spPr bwMode="auto">
              <a:xfrm>
                <a:off x="875103" y="3197285"/>
                <a:ext cx="2295526" cy="757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en-US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0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alt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alt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alt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en-US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en-US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en-US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alt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en-US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en-US" sz="2000" dirty="0">
                  <a:latin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2696" name="Text 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5103" y="3197285"/>
                <a:ext cx="2295526" cy="7572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697" name="Text Box 121"/>
              <p:cNvSpPr txBox="1">
                <a:spLocks noChangeArrowheads="1"/>
              </p:cNvSpPr>
              <p:nvPr/>
            </p:nvSpPr>
            <p:spPr bwMode="auto">
              <a:xfrm>
                <a:off x="1176728" y="2482910"/>
                <a:ext cx="1692276" cy="6667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i="1" dirty="0" smtClean="0">
                          <a:latin typeface="Cambria Math" panose="02040503050406030204" pitchFamily="18" charset="0"/>
                        </a:rPr>
                        <m:t>𝑆𝑙𝑜𝑝𝑒</m:t>
                      </m:r>
                      <m:r>
                        <a:rPr lang="en-US" alt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000" b="0" i="1" dirty="0" smtClean="0">
                              <a:latin typeface="Cambria Math" panose="02040503050406030204" pitchFamily="18" charset="0"/>
                            </a:rPr>
                            <m:t>𝑟𝑖𝑠𝑒</m:t>
                          </m:r>
                        </m:num>
                        <m:den>
                          <m:r>
                            <a:rPr lang="en-US" altLang="en-US" sz="2000" b="0" i="1" dirty="0" smtClean="0">
                              <a:latin typeface="Cambria Math" panose="02040503050406030204" pitchFamily="18" charset="0"/>
                            </a:rPr>
                            <m:t>𝑟𝑢𝑛</m:t>
                          </m:r>
                        </m:den>
                      </m:f>
                    </m:oMath>
                  </m:oMathPara>
                </a14:m>
                <a:endParaRPr lang="en-US" altLang="en-US" sz="2000" dirty="0">
                  <a:latin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2697" name="Text 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76728" y="2482910"/>
                <a:ext cx="1692276" cy="6667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698" name="Text Box 122"/>
              <p:cNvSpPr txBox="1">
                <a:spLocks noChangeArrowheads="1"/>
              </p:cNvSpPr>
              <p:nvPr/>
            </p:nvSpPr>
            <p:spPr bwMode="auto">
              <a:xfrm>
                <a:off x="478228" y="4002148"/>
                <a:ext cx="3089277" cy="6762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en-US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000" i="1" dirty="0">
                              <a:latin typeface="Cambria Math" panose="02040503050406030204" pitchFamily="18" charset="0"/>
                            </a:rPr>
                            <m:t>8.71</m:t>
                          </m:r>
                          <m:r>
                            <a:rPr lang="en-US" altLang="en-US" sz="2000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en-US" sz="2000" i="1" dirty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en-US" sz="20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en-US" sz="2000" i="1" dirty="0">
                              <a:latin typeface="Cambria Math" panose="02040503050406030204" pitchFamily="18" charset="0"/>
                            </a:rPr>
                            <m:t>−0.00</m:t>
                          </m:r>
                          <m:r>
                            <a:rPr lang="en-US" altLang="en-US" sz="2000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en-US" sz="2000" i="1" dirty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en-US" sz="20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US" altLang="en-US" sz="2000" b="0" i="1" dirty="0" smtClean="0">
                              <a:latin typeface="Cambria Math" panose="02040503050406030204" pitchFamily="18" charset="0"/>
                            </a:rPr>
                            <m:t>1.71</m:t>
                          </m:r>
                          <m:r>
                            <a:rPr lang="en-US" altLang="en-US" sz="2000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en-US" sz="2000" b="0" i="1" dirty="0" smtClean="0">
                              <a:latin typeface="Cambria Math" panose="02040503050406030204" pitchFamily="18" charset="0"/>
                            </a:rPr>
                            <m:t>−0.00</m:t>
                          </m:r>
                          <m:r>
                            <a:rPr lang="en-US" altLang="en-US" sz="2000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altLang="en-US" sz="2000" dirty="0">
                  <a:latin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2698" name="Text 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8228" y="4002148"/>
                <a:ext cx="3089277" cy="6762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2702" name="Picture 1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20"/>
          <a:stretch>
            <a:fillRect/>
          </a:stretch>
        </p:blipFill>
        <p:spPr bwMode="auto">
          <a:xfrm>
            <a:off x="3848100" y="2333625"/>
            <a:ext cx="4451350" cy="429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2710" name="Text Box 134"/>
          <p:cNvSpPr txBox="1">
            <a:spLocks noChangeArrowheads="1"/>
          </p:cNvSpPr>
          <p:nvPr/>
        </p:nvSpPr>
        <p:spPr bwMode="auto">
          <a:xfrm>
            <a:off x="663575" y="1879600"/>
            <a:ext cx="749147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>
                <a:latin typeface="Verdana" panose="020B0604030504040204" pitchFamily="34" charset="0"/>
              </a:rPr>
              <a:t>What is the acceleration from t = 0 to t = 1.71 seconds?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B4A3EC6-FFCC-4EE2-B992-9827C0244709}"/>
                  </a:ext>
                </a:extLst>
              </p:cNvPr>
              <p:cNvSpPr txBox="1"/>
              <p:nvPr/>
            </p:nvSpPr>
            <p:spPr>
              <a:xfrm>
                <a:off x="1243112" y="4714133"/>
                <a:ext cx="202940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𝑚</m:t>
                      </m:r>
                      <m:r>
                        <a:rPr lang="en-US" altLang="en-US" sz="200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=5.09 </m:t>
                      </m:r>
                      <m:r>
                        <a:rPr lang="en-US" altLang="en-US" sz="2000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𝑚</m:t>
                      </m:r>
                      <m:r>
                        <a:rPr lang="en-US" altLang="en-US" sz="2000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/</m:t>
                      </m:r>
                      <m:r>
                        <a:rPr lang="en-US" altLang="en-US" sz="2000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𝑠</m:t>
                      </m:r>
                      <m:r>
                        <a:rPr lang="en-US" altLang="en-US" sz="2000" i="1" baseline="30000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2</m:t>
                      </m:r>
                    </m:oMath>
                  </m:oMathPara>
                </a14:m>
                <a:endParaRPr lang="en-US" altLang="en-US" sz="2000" dirty="0">
                  <a:latin typeface="Verdana" panose="020B0604030504040204" pitchFamily="34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B4A3EC6-FFCC-4EE2-B992-9827C0244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112" y="4714133"/>
                <a:ext cx="2029408" cy="400110"/>
              </a:xfrm>
              <a:prstGeom prst="rect">
                <a:avLst/>
              </a:prstGeom>
              <a:blipFill>
                <a:blip r:embed="rId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4E6CEE6-2303-4ED7-A85A-7C10386753EA}"/>
                  </a:ext>
                </a:extLst>
              </p:cNvPr>
              <p:cNvSpPr txBox="1"/>
              <p:nvPr/>
            </p:nvSpPr>
            <p:spPr>
              <a:xfrm>
                <a:off x="1378941" y="5149953"/>
                <a:ext cx="175775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𝑆𝑖𝑛𝑐𝑒</m:t>
                      </m:r>
                      <m:r>
                        <a:rPr lang="en-US" altLang="en-US" sz="200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en-US" altLang="en-US" sz="200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𝑚</m:t>
                      </m:r>
                      <m:r>
                        <a:rPr lang="en-US" altLang="en-US" sz="200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= </m:t>
                      </m:r>
                      <m:r>
                        <a:rPr lang="en-US" altLang="en-US" sz="200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𝑎</m:t>
                      </m:r>
                      <m:r>
                        <a:rPr lang="en-US" altLang="en-US" sz="200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:</m:t>
                      </m:r>
                    </m:oMath>
                  </m:oMathPara>
                </a14:m>
                <a:endParaRPr lang="en-US" altLang="en-US" sz="2000" dirty="0">
                  <a:latin typeface="Verdana" panose="020B0604030504040204" pitchFamily="34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4E6CEE6-2303-4ED7-A85A-7C10386753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941" y="5149953"/>
                <a:ext cx="1757750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2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26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2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2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26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2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2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2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2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2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26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2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2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693" grpId="0"/>
      <p:bldP spid="152696" grpId="0"/>
      <p:bldP spid="152697" grpId="0"/>
      <p:bldP spid="152698" grpId="0"/>
      <p:bldP spid="152710" grpId="0"/>
      <p:bldP spid="17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25488"/>
            <a:ext cx="7696200" cy="950912"/>
          </a:xfrm>
        </p:spPr>
        <p:txBody>
          <a:bodyPr/>
          <a:lstStyle/>
          <a:p>
            <a:r>
              <a:rPr lang="en-US" altLang="en-US" sz="2500" dirty="0"/>
              <a:t>How can displacement be determined from a velocity vs. time graph?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Measure the area under the curve.</a:t>
            </a:r>
          </a:p>
          <a:p>
            <a:pPr lvl="1"/>
            <a:r>
              <a:rPr lang="en-US" altLang="en-US" dirty="0"/>
              <a:t>d = v*t</a:t>
            </a:r>
          </a:p>
          <a:p>
            <a:pPr lvl="2">
              <a:buFontTx/>
              <a:buNone/>
            </a:pPr>
            <a:r>
              <a:rPr lang="en-US" altLang="en-US" dirty="0"/>
              <a:t>Where </a:t>
            </a:r>
          </a:p>
          <a:p>
            <a:pPr lvl="3"/>
            <a:r>
              <a:rPr lang="en-US" altLang="en-US" dirty="0"/>
              <a:t>t is the x component</a:t>
            </a:r>
          </a:p>
          <a:p>
            <a:pPr lvl="3"/>
            <a:r>
              <a:rPr lang="en-US" altLang="en-US" dirty="0"/>
              <a:t>v is the y component</a:t>
            </a:r>
          </a:p>
        </p:txBody>
      </p:sp>
      <p:grpSp>
        <p:nvGrpSpPr>
          <p:cNvPr id="159763" name="Group 19"/>
          <p:cNvGrpSpPr>
            <a:grpSpLocks/>
          </p:cNvGrpSpPr>
          <p:nvPr/>
        </p:nvGrpSpPr>
        <p:grpSpPr bwMode="auto">
          <a:xfrm>
            <a:off x="2133600" y="4078288"/>
            <a:ext cx="5427663" cy="2255837"/>
            <a:chOff x="1326" y="2688"/>
            <a:chExt cx="3419" cy="1421"/>
          </a:xfrm>
        </p:grpSpPr>
        <p:sp>
          <p:nvSpPr>
            <p:cNvPr id="159761" name="Rectangle 17"/>
            <p:cNvSpPr>
              <a:spLocks noChangeArrowheads="1"/>
            </p:cNvSpPr>
            <p:nvPr/>
          </p:nvSpPr>
          <p:spPr bwMode="auto">
            <a:xfrm>
              <a:off x="1326" y="2688"/>
              <a:ext cx="3419" cy="1390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9759" name="Group 15"/>
            <p:cNvGrpSpPr>
              <a:grpSpLocks/>
            </p:cNvGrpSpPr>
            <p:nvPr/>
          </p:nvGrpSpPr>
          <p:grpSpPr bwMode="auto">
            <a:xfrm>
              <a:off x="1358" y="2732"/>
              <a:ext cx="2265" cy="1377"/>
              <a:chOff x="1668" y="2811"/>
              <a:chExt cx="2265" cy="1377"/>
            </a:xfrm>
          </p:grpSpPr>
          <p:sp>
            <p:nvSpPr>
              <p:cNvPr id="159750" name="Text Box 6"/>
              <p:cNvSpPr txBox="1">
                <a:spLocks noChangeArrowheads="1"/>
              </p:cNvSpPr>
              <p:nvPr/>
            </p:nvSpPr>
            <p:spPr bwMode="auto">
              <a:xfrm>
                <a:off x="2562" y="3897"/>
                <a:ext cx="559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r>
                  <a:rPr lang="en-US" altLang="en-US" sz="2000"/>
                  <a:t>Time</a:t>
                </a:r>
              </a:p>
            </p:txBody>
          </p:sp>
          <p:sp>
            <p:nvSpPr>
              <p:cNvPr id="159751" name="Line 7"/>
              <p:cNvSpPr>
                <a:spLocks noChangeShapeType="1"/>
              </p:cNvSpPr>
              <p:nvPr/>
            </p:nvSpPr>
            <p:spPr bwMode="auto">
              <a:xfrm flipH="1">
                <a:off x="1860" y="2811"/>
                <a:ext cx="1" cy="10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52" name="Line 8"/>
              <p:cNvSpPr>
                <a:spLocks noChangeShapeType="1"/>
              </p:cNvSpPr>
              <p:nvPr/>
            </p:nvSpPr>
            <p:spPr bwMode="auto">
              <a:xfrm flipV="1">
                <a:off x="1860" y="3884"/>
                <a:ext cx="2073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53" name="WordArt 9"/>
              <p:cNvSpPr>
                <a:spLocks noChangeAspect="1" noChangeArrowheads="1" noChangeShapeType="1" noTextEdit="1"/>
              </p:cNvSpPr>
              <p:nvPr/>
            </p:nvSpPr>
            <p:spPr bwMode="auto">
              <a:xfrm rot="-5400000">
                <a:off x="1491" y="3242"/>
                <a:ext cx="507" cy="153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1000" kern="10">
                    <a:solidFill>
                      <a:srgbClr val="000000"/>
                    </a:solidFill>
                  </a:rPr>
                  <a:t>Velocity</a:t>
                </a:r>
              </a:p>
            </p:txBody>
          </p:sp>
          <p:grpSp>
            <p:nvGrpSpPr>
              <p:cNvPr id="159758" name="Group 14"/>
              <p:cNvGrpSpPr>
                <a:grpSpLocks/>
              </p:cNvGrpSpPr>
              <p:nvPr/>
            </p:nvGrpSpPr>
            <p:grpSpPr bwMode="auto">
              <a:xfrm>
                <a:off x="1866" y="2948"/>
                <a:ext cx="1729" cy="938"/>
                <a:chOff x="1866" y="2948"/>
                <a:chExt cx="1729" cy="938"/>
              </a:xfrm>
            </p:grpSpPr>
            <p:sp>
              <p:nvSpPr>
                <p:cNvPr id="159754" name="AutoShape 10"/>
                <p:cNvSpPr>
                  <a:spLocks noChangeArrowheads="1"/>
                </p:cNvSpPr>
                <p:nvPr/>
              </p:nvSpPr>
              <p:spPr bwMode="auto">
                <a:xfrm flipH="1">
                  <a:off x="1866" y="2948"/>
                  <a:ext cx="955" cy="938"/>
                </a:xfrm>
                <a:prstGeom prst="rtTriangl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755" name="Rectangle 11"/>
                <p:cNvSpPr>
                  <a:spLocks noChangeArrowheads="1"/>
                </p:cNvSpPr>
                <p:nvPr/>
              </p:nvSpPr>
              <p:spPr bwMode="auto">
                <a:xfrm>
                  <a:off x="2821" y="2950"/>
                  <a:ext cx="774" cy="933"/>
                </a:xfrm>
                <a:prstGeom prst="rect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756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113" y="3417"/>
                  <a:ext cx="330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r>
                    <a:rPr lang="en-US" altLang="en-US" sz="1000"/>
                    <a:t>A</a:t>
                  </a:r>
                  <a:r>
                    <a:rPr lang="en-US" altLang="en-US" sz="1000" baseline="-25000"/>
                    <a:t>2</a:t>
                  </a:r>
                </a:p>
              </p:txBody>
            </p:sp>
            <p:sp>
              <p:nvSpPr>
                <p:cNvPr id="159757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2483" y="3422"/>
                  <a:ext cx="345" cy="2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r>
                    <a:rPr lang="en-US" altLang="en-US" sz="1000"/>
                    <a:t>A</a:t>
                  </a:r>
                  <a:r>
                    <a:rPr lang="en-US" altLang="en-US" sz="1000" baseline="-25000"/>
                    <a:t>1</a:t>
                  </a:r>
                </a:p>
              </p:txBody>
            </p:sp>
          </p:grpSp>
        </p:grpSp>
      </p:grpSp>
      <p:sp>
        <p:nvSpPr>
          <p:cNvPr id="159760" name="Text Box 16"/>
          <p:cNvSpPr txBox="1">
            <a:spLocks noChangeArrowheads="1"/>
          </p:cNvSpPr>
          <p:nvPr/>
        </p:nvSpPr>
        <p:spPr bwMode="auto">
          <a:xfrm>
            <a:off x="5434013" y="4581525"/>
            <a:ext cx="2008187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altLang="en-US" sz="1600" b="1">
                <a:latin typeface="Times New Roman" panose="02020603050405020304" pitchFamily="18" charset="0"/>
              </a:rPr>
              <a:t>A</a:t>
            </a:r>
            <a:r>
              <a:rPr lang="en-US" altLang="en-US" sz="1600" b="1" baseline="-25000">
                <a:latin typeface="Times New Roman" panose="02020603050405020304" pitchFamily="18" charset="0"/>
              </a:rPr>
              <a:t>1</a:t>
            </a:r>
            <a:r>
              <a:rPr lang="en-US" altLang="en-US" sz="1600" b="1">
                <a:latin typeface="Times New Roman" panose="02020603050405020304" pitchFamily="18" charset="0"/>
              </a:rPr>
              <a:t> = d</a:t>
            </a:r>
            <a:r>
              <a:rPr lang="en-US" altLang="en-US" sz="1600" b="1" baseline="-25000">
                <a:latin typeface="Times New Roman" panose="02020603050405020304" pitchFamily="18" charset="0"/>
              </a:rPr>
              <a:t>1</a:t>
            </a:r>
            <a:r>
              <a:rPr lang="en-US" altLang="en-US" sz="1600" b="1">
                <a:latin typeface="Times New Roman" panose="02020603050405020304" pitchFamily="18" charset="0"/>
              </a:rPr>
              <a:t> = ½ </a:t>
            </a:r>
            <a:r>
              <a:rPr lang="en-US" altLang="en-US" sz="1600" b="1">
                <a:latin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altLang="en-US" sz="1600" b="1">
                <a:latin typeface="Times New Roman" panose="02020603050405020304" pitchFamily="18" charset="0"/>
              </a:rPr>
              <a:t>v</a:t>
            </a:r>
            <a:r>
              <a:rPr lang="en-US" altLang="en-US" sz="1600" b="1" baseline="-25000">
                <a:latin typeface="Times New Roman" panose="02020603050405020304" pitchFamily="18" charset="0"/>
              </a:rPr>
              <a:t>1</a:t>
            </a:r>
            <a:r>
              <a:rPr lang="en-US" altLang="en-US" sz="1600" b="1">
                <a:latin typeface="Times New Roman" panose="02020603050405020304" pitchFamily="18" charset="0"/>
              </a:rPr>
              <a:t>*</a:t>
            </a:r>
            <a:r>
              <a:rPr lang="en-US" altLang="en-US" sz="1600" b="1">
                <a:latin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altLang="en-US" sz="1600" b="1">
                <a:latin typeface="Times New Roman" panose="02020603050405020304" pitchFamily="18" charset="0"/>
              </a:rPr>
              <a:t>t</a:t>
            </a:r>
            <a:r>
              <a:rPr lang="en-US" altLang="en-US" sz="1600" b="1" baseline="-25000">
                <a:latin typeface="Times New Roman" panose="02020603050405020304" pitchFamily="18" charset="0"/>
              </a:rPr>
              <a:t>1</a:t>
            </a:r>
          </a:p>
          <a:p>
            <a:pPr eaLnBrk="0" hangingPunct="0"/>
            <a:endParaRPr lang="en-US" altLang="en-US" sz="1600" b="1" baseline="-25000">
              <a:latin typeface="Times New Roman" panose="02020603050405020304" pitchFamily="18" charset="0"/>
            </a:endParaRPr>
          </a:p>
          <a:p>
            <a:pPr eaLnBrk="0" hangingPunct="0"/>
            <a:r>
              <a:rPr lang="en-US" altLang="en-US" sz="1600" b="1">
                <a:latin typeface="Times New Roman" panose="02020603050405020304" pitchFamily="18" charset="0"/>
              </a:rPr>
              <a:t>A</a:t>
            </a:r>
            <a:r>
              <a:rPr lang="en-US" altLang="en-US" sz="1600" b="1" baseline="-25000">
                <a:latin typeface="Times New Roman" panose="02020603050405020304" pitchFamily="18" charset="0"/>
              </a:rPr>
              <a:t>2</a:t>
            </a:r>
            <a:r>
              <a:rPr lang="en-US" altLang="en-US" sz="1600" b="1">
                <a:latin typeface="Times New Roman" panose="02020603050405020304" pitchFamily="18" charset="0"/>
              </a:rPr>
              <a:t> = d</a:t>
            </a:r>
            <a:r>
              <a:rPr lang="en-US" altLang="en-US" sz="1600" b="1" baseline="-25000">
                <a:latin typeface="Times New Roman" panose="02020603050405020304" pitchFamily="18" charset="0"/>
              </a:rPr>
              <a:t>2</a:t>
            </a:r>
            <a:r>
              <a:rPr lang="en-US" altLang="en-US" sz="1600" b="1">
                <a:latin typeface="Times New Roman" panose="02020603050405020304" pitchFamily="18" charset="0"/>
              </a:rPr>
              <a:t> = v</a:t>
            </a:r>
            <a:r>
              <a:rPr lang="en-US" altLang="en-US" sz="1600" b="1" baseline="-25000">
                <a:latin typeface="Times New Roman" panose="02020603050405020304" pitchFamily="18" charset="0"/>
              </a:rPr>
              <a:t>2</a:t>
            </a:r>
            <a:r>
              <a:rPr lang="en-US" altLang="en-US" sz="1600" b="1">
                <a:latin typeface="Times New Roman" panose="02020603050405020304" pitchFamily="18" charset="0"/>
              </a:rPr>
              <a:t>*</a:t>
            </a:r>
            <a:r>
              <a:rPr lang="en-US" altLang="en-US" sz="1600" b="1">
                <a:latin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altLang="en-US" sz="1600" b="1">
                <a:latin typeface="Times New Roman" panose="02020603050405020304" pitchFamily="18" charset="0"/>
              </a:rPr>
              <a:t>t</a:t>
            </a:r>
            <a:r>
              <a:rPr lang="en-US" altLang="en-US" sz="1600" b="1" baseline="-25000">
                <a:latin typeface="Times New Roman" panose="02020603050405020304" pitchFamily="18" charset="0"/>
              </a:rPr>
              <a:t>2</a:t>
            </a:r>
          </a:p>
          <a:p>
            <a:pPr eaLnBrk="0" hangingPunct="0"/>
            <a:endParaRPr lang="en-US" altLang="en-US" sz="1600" b="1">
              <a:latin typeface="Times New Roman" panose="02020603050405020304" pitchFamily="18" charset="0"/>
            </a:endParaRPr>
          </a:p>
          <a:p>
            <a:pPr eaLnBrk="0" hangingPunct="0"/>
            <a:r>
              <a:rPr lang="en-US" altLang="en-US" sz="1600" b="1">
                <a:latin typeface="Times New Roman" panose="02020603050405020304" pitchFamily="18" charset="0"/>
              </a:rPr>
              <a:t>d</a:t>
            </a:r>
            <a:r>
              <a:rPr lang="en-US" altLang="en-US" sz="1600" b="1" baseline="-25000">
                <a:latin typeface="Times New Roman" panose="02020603050405020304" pitchFamily="18" charset="0"/>
              </a:rPr>
              <a:t>total</a:t>
            </a:r>
            <a:r>
              <a:rPr lang="en-US" altLang="en-US" sz="1600" b="1">
                <a:latin typeface="Times New Roman" panose="02020603050405020304" pitchFamily="18" charset="0"/>
              </a:rPr>
              <a:t> = d</a:t>
            </a:r>
            <a:r>
              <a:rPr lang="en-US" altLang="en-US" sz="1600" b="1" baseline="-25000">
                <a:latin typeface="Times New Roman" panose="02020603050405020304" pitchFamily="18" charset="0"/>
              </a:rPr>
              <a:t>1</a:t>
            </a:r>
            <a:r>
              <a:rPr lang="en-US" altLang="en-US" sz="1600" b="1">
                <a:latin typeface="Times New Roman" panose="02020603050405020304" pitchFamily="18" charset="0"/>
              </a:rPr>
              <a:t> + d</a:t>
            </a:r>
            <a:r>
              <a:rPr lang="en-US" altLang="en-US" sz="1600" b="1" baseline="-25000">
                <a:latin typeface="Times New Roman" panose="02020603050405020304" pitchFamily="18" charset="0"/>
              </a:rPr>
              <a:t>2</a:t>
            </a:r>
          </a:p>
          <a:p>
            <a:pPr eaLnBrk="0" hangingPunct="0"/>
            <a:endParaRPr lang="en-US" altLang="en-US" sz="16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9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5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59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7" grpId="0" uiExpand="1" build="p" bldLvl="3" autoUpdateAnimBg="0"/>
      <p:bldP spid="15976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25488"/>
            <a:ext cx="7696200" cy="950912"/>
          </a:xfrm>
        </p:spPr>
        <p:txBody>
          <a:bodyPr/>
          <a:lstStyle/>
          <a:p>
            <a:r>
              <a:rPr lang="en-US" altLang="en-US" sz="2500"/>
              <a:t>Measuring displacement from a velocity vs. time graph.</a:t>
            </a:r>
          </a:p>
        </p:txBody>
      </p:sp>
      <p:pic>
        <p:nvPicPr>
          <p:cNvPr id="14848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663" y="2000250"/>
            <a:ext cx="6704012" cy="458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8497" name="Rectangle 17"/>
          <p:cNvSpPr>
            <a:spLocks noChangeArrowheads="1"/>
          </p:cNvSpPr>
          <p:nvPr/>
        </p:nvSpPr>
        <p:spPr bwMode="auto">
          <a:xfrm>
            <a:off x="3286125" y="3143250"/>
            <a:ext cx="4441825" cy="29146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849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4133850"/>
            <a:ext cx="2862263" cy="178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8492" name="Line 12"/>
          <p:cNvSpPr>
            <a:spLocks noChangeShapeType="1"/>
          </p:cNvSpPr>
          <p:nvPr/>
        </p:nvSpPr>
        <p:spPr bwMode="auto">
          <a:xfrm>
            <a:off x="3276600" y="3168650"/>
            <a:ext cx="0" cy="29019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8493" name="AutoShape 13"/>
          <p:cNvSpPr>
            <a:spLocks noChangeArrowheads="1"/>
          </p:cNvSpPr>
          <p:nvPr/>
        </p:nvSpPr>
        <p:spPr bwMode="auto">
          <a:xfrm flipH="1">
            <a:off x="1841500" y="3162300"/>
            <a:ext cx="1435100" cy="2901950"/>
          </a:xfrm>
          <a:prstGeom prst="rtTriangle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grpSp>
        <p:nvGrpSpPr>
          <p:cNvPr id="148502" name="Group 22"/>
          <p:cNvGrpSpPr>
            <a:grpSpLocks/>
          </p:cNvGrpSpPr>
          <p:nvPr/>
        </p:nvGrpSpPr>
        <p:grpSpPr bwMode="auto">
          <a:xfrm>
            <a:off x="493713" y="2855913"/>
            <a:ext cx="2520951" cy="1860550"/>
            <a:chOff x="311" y="1799"/>
            <a:chExt cx="1588" cy="1172"/>
          </a:xfrm>
        </p:grpSpPr>
        <p:sp>
          <p:nvSpPr>
            <p:cNvPr id="148495" name="Text Box 15"/>
            <p:cNvSpPr txBox="1">
              <a:spLocks noChangeArrowheads="1"/>
            </p:cNvSpPr>
            <p:nvPr/>
          </p:nvSpPr>
          <p:spPr bwMode="auto">
            <a:xfrm>
              <a:off x="311" y="1799"/>
              <a:ext cx="1588" cy="58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/>
                <a:t>A = ½ b x h</a:t>
              </a:r>
            </a:p>
            <a:p>
              <a:r>
                <a:rPr lang="en-US" altLang="en-US" dirty="0"/>
                <a:t>A = ½ (2.36s)(11.7m/s)</a:t>
              </a:r>
            </a:p>
            <a:p>
              <a:r>
                <a:rPr lang="en-US" altLang="en-US" dirty="0"/>
                <a:t>A = 13.8 m</a:t>
              </a:r>
            </a:p>
          </p:txBody>
        </p:sp>
        <p:sp>
          <p:nvSpPr>
            <p:cNvPr id="148496" name="Line 16"/>
            <p:cNvSpPr>
              <a:spLocks noChangeShapeType="1"/>
            </p:cNvSpPr>
            <p:nvPr/>
          </p:nvSpPr>
          <p:spPr bwMode="auto">
            <a:xfrm>
              <a:off x="1582" y="2358"/>
              <a:ext cx="227" cy="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48501" name="Group 21"/>
          <p:cNvGrpSpPr>
            <a:grpSpLocks/>
          </p:cNvGrpSpPr>
          <p:nvPr/>
        </p:nvGrpSpPr>
        <p:grpSpPr bwMode="auto">
          <a:xfrm>
            <a:off x="5864230" y="1876425"/>
            <a:ext cx="3000378" cy="1577975"/>
            <a:chOff x="3694" y="1182"/>
            <a:chExt cx="1890" cy="994"/>
          </a:xfrm>
        </p:grpSpPr>
        <p:sp>
          <p:nvSpPr>
            <p:cNvPr id="148499" name="Text Box 19"/>
            <p:cNvSpPr txBox="1">
              <a:spLocks noChangeArrowheads="1"/>
            </p:cNvSpPr>
            <p:nvPr/>
          </p:nvSpPr>
          <p:spPr bwMode="auto">
            <a:xfrm>
              <a:off x="4158" y="1182"/>
              <a:ext cx="1426" cy="58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/>
                <a:t>A = b x h</a:t>
              </a:r>
            </a:p>
            <a:p>
              <a:r>
                <a:rPr lang="en-US" altLang="en-US" dirty="0"/>
                <a:t>A = (7.37s)(11.7m/s)</a:t>
              </a:r>
            </a:p>
            <a:p>
              <a:r>
                <a:rPr lang="en-US" altLang="en-US" dirty="0"/>
                <a:t>A = 86.2 m</a:t>
              </a:r>
            </a:p>
          </p:txBody>
        </p:sp>
        <p:sp>
          <p:nvSpPr>
            <p:cNvPr id="148500" name="Line 20"/>
            <p:cNvSpPr>
              <a:spLocks noChangeShapeType="1"/>
            </p:cNvSpPr>
            <p:nvPr/>
          </p:nvSpPr>
          <p:spPr bwMode="auto">
            <a:xfrm flipH="1">
              <a:off x="3694" y="1765"/>
              <a:ext cx="585" cy="4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148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8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8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8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8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8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8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48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8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97" grpId="0" animBg="1"/>
      <p:bldP spid="148492" grpId="0" animBg="1"/>
      <p:bldP spid="148493" grpId="0" animBg="1"/>
    </p:bldLst>
  </p:timing>
</p:sld>
</file>

<file path=ppt/theme/theme1.xml><?xml version="1.0" encoding="utf-8"?>
<a:theme xmlns:a="http://schemas.openxmlformats.org/drawingml/2006/main" name="Studio">
  <a:themeElements>
    <a:clrScheme name="Studio 1">
      <a:dk1>
        <a:srgbClr val="000000"/>
      </a:dk1>
      <a:lt1>
        <a:srgbClr val="FFFFFF"/>
      </a:lt1>
      <a:dk2>
        <a:srgbClr val="336666"/>
      </a:dk2>
      <a:lt2>
        <a:srgbClr val="CCCC99"/>
      </a:lt2>
      <a:accent1>
        <a:srgbClr val="97CDCC"/>
      </a:accent1>
      <a:accent2>
        <a:srgbClr val="D6E0E0"/>
      </a:accent2>
      <a:accent3>
        <a:srgbClr val="FFFFFF"/>
      </a:accent3>
      <a:accent4>
        <a:srgbClr val="000000"/>
      </a:accent4>
      <a:accent5>
        <a:srgbClr val="C9E3E2"/>
      </a:accent5>
      <a:accent6>
        <a:srgbClr val="C2CBCB"/>
      </a:accent6>
      <a:hlink>
        <a:srgbClr val="99CC00"/>
      </a:hlink>
      <a:folHlink>
        <a:srgbClr val="336666"/>
      </a:folHlink>
    </a:clrScheme>
    <a:fontScheme name="Studio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Stu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Studio</Template>
  <TotalTime>21878</TotalTime>
  <Words>2463</Words>
  <Application>Microsoft Office PowerPoint</Application>
  <PresentationFormat>On-screen Show (4:3)</PresentationFormat>
  <Paragraphs>425</Paragraphs>
  <Slides>42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4" baseType="lpstr">
      <vt:lpstr>Arial</vt:lpstr>
      <vt:lpstr>Arial Black</vt:lpstr>
      <vt:lpstr>Arial Narrow</vt:lpstr>
      <vt:lpstr>Calibri</vt:lpstr>
      <vt:lpstr>Cambria Math</vt:lpstr>
      <vt:lpstr>MT Symbol</vt:lpstr>
      <vt:lpstr>Symbol</vt:lpstr>
      <vt:lpstr>Times New Roman</vt:lpstr>
      <vt:lpstr>Verdana</vt:lpstr>
      <vt:lpstr>Wingdings</vt:lpstr>
      <vt:lpstr>Studio</vt:lpstr>
      <vt:lpstr>Equation</vt:lpstr>
      <vt:lpstr>Motion in One Dimension (Velocity/Speed vs. Time) Chapter 5.2</vt:lpstr>
      <vt:lpstr>What is instantaneous speed?</vt:lpstr>
      <vt:lpstr>What effect does an increase in speed have on displacement?</vt:lpstr>
      <vt:lpstr>Instead of position vs. time, consider velocity or speed vs. time.</vt:lpstr>
      <vt:lpstr>What is the significance of the slope of the velocity/speed vs. time curve?</vt:lpstr>
      <vt:lpstr>What information does the slope of the velocity vs. time curve provide?</vt:lpstr>
      <vt:lpstr>Acceleration determined from the slope of the curve.</vt:lpstr>
      <vt:lpstr>How can displacement be determined from a velocity vs. time graph?</vt:lpstr>
      <vt:lpstr>Measuring displacement from a velocity vs. time graph.</vt:lpstr>
      <vt:lpstr>Example #1</vt:lpstr>
      <vt:lpstr>Example #1(Cont.):</vt:lpstr>
      <vt:lpstr>Example #2: What would the position vs. time curve look like for the automobile?</vt:lpstr>
      <vt:lpstr>Algebraically deriving the kinematics formulas in your reference table</vt:lpstr>
      <vt:lpstr>Determining velocity from acceleration</vt:lpstr>
      <vt:lpstr>What is the average velocity?</vt:lpstr>
      <vt:lpstr>Example #1: Finding the average acceleration and velocity</vt:lpstr>
      <vt:lpstr>How to determine position, velocity or acceleration without time.</vt:lpstr>
      <vt:lpstr>How to determine displacement, time or initial velocity without the final velocity.</vt:lpstr>
      <vt:lpstr>Formulas for Motion of Objects</vt:lpstr>
      <vt:lpstr>Example 2: Calculating Distance</vt:lpstr>
      <vt:lpstr>Example 2: Calculating Distance</vt:lpstr>
      <vt:lpstr>Example 2: Calculating Final Speed</vt:lpstr>
      <vt:lpstr>Example 3: Calculating Distance</vt:lpstr>
      <vt:lpstr>Example 3: Calculating the final speed.</vt:lpstr>
      <vt:lpstr>Example 3: Calculating the time.</vt:lpstr>
      <vt:lpstr>1D Motion in the Vertical Direction and Acceleration due to Gravity</vt:lpstr>
      <vt:lpstr>Acceleration due to Gravity</vt:lpstr>
      <vt:lpstr>Example 3: Calculating Distance</vt:lpstr>
      <vt:lpstr>Example 3: Calculating Distance</vt:lpstr>
      <vt:lpstr>Example 4: Calculating Final Velocity</vt:lpstr>
      <vt:lpstr>Example 4: Calculating Final Velocity</vt:lpstr>
      <vt:lpstr>Example 5: Determining the Maximum Height</vt:lpstr>
      <vt:lpstr>Example 4: Determining the Maximum Height</vt:lpstr>
      <vt:lpstr>Example 6: Determining the Total Time in the Air</vt:lpstr>
      <vt:lpstr>Example 6: Determining the Total Time in the Air</vt:lpstr>
      <vt:lpstr>Key Ideas</vt:lpstr>
      <vt:lpstr>Important equations to know for uniform acceleration.</vt:lpstr>
      <vt:lpstr>Determining instantaneous velocity</vt:lpstr>
      <vt:lpstr>How do you determine the instantaneous velocity?</vt:lpstr>
      <vt:lpstr>Determining the instantaneous velocity from the slope of the curve.</vt:lpstr>
      <vt:lpstr>Acceleration determined from the slope of the curve.</vt:lpstr>
      <vt:lpstr>Displacement when acceleration is constant.</vt:lpstr>
    </vt:vector>
  </TitlesOfParts>
  <Company>TEXACO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 Potential</dc:title>
  <dc:creator>Charlie</dc:creator>
  <cp:lastModifiedBy>charles ropes</cp:lastModifiedBy>
  <cp:revision>267</cp:revision>
  <dcterms:created xsi:type="dcterms:W3CDTF">2005-02-07T22:48:55Z</dcterms:created>
  <dcterms:modified xsi:type="dcterms:W3CDTF">2022-10-31T15:16:58Z</dcterms:modified>
</cp:coreProperties>
</file>